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Lst>
  <p:sldSz cy="6858000" cx="12192000"/>
  <p:notesSz cx="6858000" cy="9144000"/>
  <p:embeddedFontLst>
    <p:embeddedFont>
      <p:font typeface="Arial Black"/>
      <p:regular r:id="rId4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50" roundtripDataSignature="AMtx7mjBz/w6ULKpFy9GikmlVDw06acF3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font" Target="fonts/ArialBlack-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0" Type="http://customschemas.google.com/relationships/presentationmetadata" Target="meta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7" name="Google Shape;157;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2f8427a8e8e_0_3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0" name="Google Shape;210;g2f8427a8e8e_0_3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g2f8427a8e8e_0_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5" name="Google Shape;215;g2f8427a8e8e_0_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g2f8427a8e8e_0_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21" name="Google Shape;221;g2f8427a8e8e_0_1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g2f8427a8e8e_0_7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27" name="Google Shape;227;g2f8427a8e8e_0_7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g2f8427a8e8e_0_9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3" name="Google Shape;233;g2f8427a8e8e_0_9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g2f8427a8e8e_0_4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9" name="Google Shape;239;g2f8427a8e8e_0_4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4" name="Google Shape;244;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g2f8427a8e8e_0_5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50" name="Google Shape;250;g2f8427a8e8e_0_5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g2f8427a8e8e_0_5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56" name="Google Shape;256;g2f8427a8e8e_0_5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g3030dc97ff0_0_25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62" name="Google Shape;262;g3030dc97ff0_0_25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3" name="Google Shape;163;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g2f8427a8e8e_0_6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67" name="Google Shape;267;g2f8427a8e8e_0_6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72" name="Google Shape;272;p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g2f8427a8e8e_0_1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78" name="Google Shape;278;g2f8427a8e8e_0_11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84" name="Google Shape;284;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90" name="Google Shape;290;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4" name="Shape 294"/>
        <p:cNvGrpSpPr/>
        <p:nvPr/>
      </p:nvGrpSpPr>
      <p:grpSpPr>
        <a:xfrm>
          <a:off x="0" y="0"/>
          <a:ext cx="0" cy="0"/>
          <a:chOff x="0" y="0"/>
          <a:chExt cx="0" cy="0"/>
        </a:xfrm>
      </p:grpSpPr>
      <p:sp>
        <p:nvSpPr>
          <p:cNvPr id="295" name="Google Shape;295;g2f8427a8e8e_0_11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96" name="Google Shape;296;g2f8427a8e8e_0_1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g2f8427a8e8e_0_13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01" name="Google Shape;301;g2f8427a8e8e_0_13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06" name="Google Shape;306;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0" name="Shape 310"/>
        <p:cNvGrpSpPr/>
        <p:nvPr/>
      </p:nvGrpSpPr>
      <p:grpSpPr>
        <a:xfrm>
          <a:off x="0" y="0"/>
          <a:ext cx="0" cy="0"/>
          <a:chOff x="0" y="0"/>
          <a:chExt cx="0" cy="0"/>
        </a:xfrm>
      </p:grpSpPr>
      <p:sp>
        <p:nvSpPr>
          <p:cNvPr id="311" name="Google Shape;311;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12" name="Google Shape;312;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g3030dc97ff0_0_34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18" name="Google Shape;318;g3030dc97ff0_0_34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9" name="Google Shape;169;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2" name="Shape 322"/>
        <p:cNvGrpSpPr/>
        <p:nvPr/>
      </p:nvGrpSpPr>
      <p:grpSpPr>
        <a:xfrm>
          <a:off x="0" y="0"/>
          <a:ext cx="0" cy="0"/>
          <a:chOff x="0" y="0"/>
          <a:chExt cx="0" cy="0"/>
        </a:xfrm>
      </p:grpSpPr>
      <p:sp>
        <p:nvSpPr>
          <p:cNvPr id="323" name="Google Shape;323;g3030dc97ff0_0_4:notes"/>
          <p:cNvSpPr txBox="1"/>
          <p:nvPr>
            <p:ph idx="12" type="sldNum"/>
          </p:nvPr>
        </p:nvSpPr>
        <p:spPr>
          <a:xfrm>
            <a:off x="3884258" y="8684790"/>
            <a:ext cx="2972400" cy="457500"/>
          </a:xfrm>
          <a:prstGeom prst="rect">
            <a:avLst/>
          </a:prstGeom>
          <a:noFill/>
          <a:ln>
            <a:noFill/>
          </a:ln>
        </p:spPr>
        <p:txBody>
          <a:bodyPr anchorCtr="0" anchor="b" bIns="45600" lIns="91250" spcFirstLastPara="1" rIns="91250" wrap="square" tIns="45600">
            <a:noAutofit/>
          </a:bodyPr>
          <a:lstStyle/>
          <a:p>
            <a:pPr indent="0" lvl="0" marL="0" marR="0" rtl="0" algn="l">
              <a:lnSpc>
                <a:spcPct val="100000"/>
              </a:lnSpc>
              <a:spcBef>
                <a:spcPts val="0"/>
              </a:spcBef>
              <a:spcAft>
                <a:spcPts val="0"/>
              </a:spcAft>
              <a:buClr>
                <a:srgbClr val="000000"/>
              </a:buClr>
              <a:buSzPts val="14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
        <p:nvSpPr>
          <p:cNvPr id="324" name="Google Shape;324;g3030dc97ff0_0_4:notes"/>
          <p:cNvSpPr/>
          <p:nvPr>
            <p:ph idx="2" type="sldImg"/>
          </p:nvPr>
        </p:nvSpPr>
        <p:spPr>
          <a:xfrm>
            <a:off x="408258" y="686496"/>
            <a:ext cx="6041400" cy="34278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325" name="Google Shape;325;g3030dc97ff0_0_4:notes"/>
          <p:cNvSpPr txBox="1"/>
          <p:nvPr>
            <p:ph idx="1" type="body"/>
          </p:nvPr>
        </p:nvSpPr>
        <p:spPr>
          <a:xfrm>
            <a:off x="685186" y="4343168"/>
            <a:ext cx="5487600" cy="4114200"/>
          </a:xfrm>
          <a:prstGeom prst="rect">
            <a:avLst/>
          </a:prstGeom>
          <a:noFill/>
          <a:ln>
            <a:noFill/>
          </a:ln>
        </p:spPr>
        <p:txBody>
          <a:bodyPr anchorCtr="0" anchor="t" bIns="45600" lIns="91250" spcFirstLastPara="1" rIns="91250" wrap="square" tIns="45600">
            <a:noAutofit/>
          </a:bodyPr>
          <a:lstStyle/>
          <a:p>
            <a:pPr indent="0" lvl="0" marL="0" rtl="0" algn="l">
              <a:lnSpc>
                <a:spcPct val="100000"/>
              </a:lnSpc>
              <a:spcBef>
                <a:spcPts val="0"/>
              </a:spcBef>
              <a:spcAft>
                <a:spcPts val="0"/>
              </a:spcAft>
              <a:buSzPts val="1700"/>
              <a:buNone/>
            </a:pPr>
            <a:r>
              <a:rPr lang="en-US"/>
              <a:t>The OIG's mission is to seek out and eliminate employee fraud, waste, and abuse within the Postal Service. In order to carry out its mission, the OIG has the statutory authority to: Interview employees under oath;</a:t>
            </a:r>
            <a:endParaRPr/>
          </a:p>
          <a:p>
            <a:pPr indent="0" lvl="1" marL="0" rtl="0" algn="l">
              <a:lnSpc>
                <a:spcPct val="100000"/>
              </a:lnSpc>
              <a:spcBef>
                <a:spcPts val="0"/>
              </a:spcBef>
              <a:spcAft>
                <a:spcPts val="0"/>
              </a:spcAft>
              <a:buSzPts val="1700"/>
              <a:buNone/>
            </a:pPr>
            <a:r>
              <a:rPr lang="en-US"/>
              <a:t>	Review agency documents; </a:t>
            </a:r>
            <a:endParaRPr/>
          </a:p>
          <a:p>
            <a:pPr indent="0" lvl="1" marL="0" rtl="0" algn="l">
              <a:lnSpc>
                <a:spcPct val="100000"/>
              </a:lnSpc>
              <a:spcBef>
                <a:spcPts val="0"/>
              </a:spcBef>
              <a:spcAft>
                <a:spcPts val="0"/>
              </a:spcAft>
              <a:buSzPts val="1700"/>
              <a:buNone/>
            </a:pPr>
            <a:r>
              <a:rPr lang="en-US"/>
              <a:t>	Subpoena individuals to provide the OIG with documents; </a:t>
            </a:r>
            <a:endParaRPr/>
          </a:p>
          <a:p>
            <a:pPr indent="0" lvl="1" marL="0" rtl="0" algn="l">
              <a:lnSpc>
                <a:spcPct val="100000"/>
              </a:lnSpc>
              <a:spcBef>
                <a:spcPts val="0"/>
              </a:spcBef>
              <a:spcAft>
                <a:spcPts val="0"/>
              </a:spcAft>
              <a:buSzPts val="1700"/>
              <a:buNone/>
            </a:pPr>
            <a:r>
              <a:rPr lang="en-US"/>
              <a:t>	Place employees under arrest; and </a:t>
            </a:r>
            <a:endParaRPr/>
          </a:p>
          <a:p>
            <a:pPr indent="0" lvl="1" marL="0" rtl="0" algn="l">
              <a:lnSpc>
                <a:spcPct val="100000"/>
              </a:lnSpc>
              <a:spcBef>
                <a:spcPts val="0"/>
              </a:spcBef>
              <a:spcAft>
                <a:spcPts val="0"/>
              </a:spcAft>
              <a:buSzPts val="1700"/>
              <a:buNone/>
            </a:pPr>
            <a:r>
              <a:rPr lang="en-US"/>
              <a:t>	Inform the Attorney General and local United States</a:t>
            </a:r>
            <a:endParaRPr/>
          </a:p>
          <a:p>
            <a:pPr indent="0" lvl="1" marL="0" rtl="0" algn="l">
              <a:lnSpc>
                <a:spcPct val="100000"/>
              </a:lnSpc>
              <a:spcBef>
                <a:spcPts val="0"/>
              </a:spcBef>
              <a:spcAft>
                <a:spcPts val="0"/>
              </a:spcAft>
              <a:buSzPts val="1700"/>
              <a:buNone/>
            </a:pPr>
            <a:r>
              <a:rPr lang="en-US"/>
              <a:t>	Attorney of any potential criminal violations.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1" name="Shape 331"/>
        <p:cNvGrpSpPr/>
        <p:nvPr/>
      </p:nvGrpSpPr>
      <p:grpSpPr>
        <a:xfrm>
          <a:off x="0" y="0"/>
          <a:ext cx="0" cy="0"/>
          <a:chOff x="0" y="0"/>
          <a:chExt cx="0" cy="0"/>
        </a:xfrm>
      </p:grpSpPr>
      <p:sp>
        <p:nvSpPr>
          <p:cNvPr id="332" name="Google Shape;332;g3030dc97ff0_0_28:notes"/>
          <p:cNvSpPr txBox="1"/>
          <p:nvPr>
            <p:ph idx="12" type="sldNum"/>
          </p:nvPr>
        </p:nvSpPr>
        <p:spPr>
          <a:xfrm>
            <a:off x="3884258" y="8684790"/>
            <a:ext cx="2972400" cy="457500"/>
          </a:xfrm>
          <a:prstGeom prst="rect">
            <a:avLst/>
          </a:prstGeom>
          <a:noFill/>
          <a:ln>
            <a:noFill/>
          </a:ln>
        </p:spPr>
        <p:txBody>
          <a:bodyPr anchorCtr="0" anchor="b" bIns="45600" lIns="91250" spcFirstLastPara="1" rIns="91250" wrap="square" tIns="45600">
            <a:noAutofit/>
          </a:bodyPr>
          <a:lstStyle/>
          <a:p>
            <a:pPr indent="0" lvl="0" marL="0" marR="0" rtl="0" algn="l">
              <a:lnSpc>
                <a:spcPct val="100000"/>
              </a:lnSpc>
              <a:spcBef>
                <a:spcPts val="0"/>
              </a:spcBef>
              <a:spcAft>
                <a:spcPts val="0"/>
              </a:spcAft>
              <a:buClr>
                <a:srgbClr val="000000"/>
              </a:buClr>
              <a:buSzPts val="14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
        <p:nvSpPr>
          <p:cNvPr id="333" name="Google Shape;333;g3030dc97ff0_0_28:notes"/>
          <p:cNvSpPr/>
          <p:nvPr>
            <p:ph idx="2" type="sldImg"/>
          </p:nvPr>
        </p:nvSpPr>
        <p:spPr>
          <a:xfrm>
            <a:off x="408258" y="686496"/>
            <a:ext cx="6041400" cy="34278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334" name="Google Shape;334;g3030dc97ff0_0_28:notes"/>
          <p:cNvSpPr txBox="1"/>
          <p:nvPr>
            <p:ph idx="1" type="body"/>
          </p:nvPr>
        </p:nvSpPr>
        <p:spPr>
          <a:xfrm>
            <a:off x="685186" y="4343168"/>
            <a:ext cx="5487600" cy="4114200"/>
          </a:xfrm>
          <a:prstGeom prst="rect">
            <a:avLst/>
          </a:prstGeom>
          <a:noFill/>
          <a:ln>
            <a:noFill/>
          </a:ln>
        </p:spPr>
        <p:txBody>
          <a:bodyPr anchorCtr="0" anchor="t" bIns="45600" lIns="91250" spcFirstLastPara="1" rIns="91250" wrap="square" tIns="45600">
            <a:noAutofit/>
          </a:bodyPr>
          <a:lstStyle/>
          <a:p>
            <a:pPr indent="0" lvl="0" marL="0" rtl="0" algn="l">
              <a:lnSpc>
                <a:spcPct val="100000"/>
              </a:lnSpc>
              <a:spcBef>
                <a:spcPts val="0"/>
              </a:spcBef>
              <a:spcAft>
                <a:spcPts val="0"/>
              </a:spcAft>
              <a:buSzPts val="1700"/>
              <a:buNone/>
            </a:pPr>
            <a:r>
              <a:rPr lang="en-US"/>
              <a:t>Read Text - [</a:t>
            </a:r>
            <a:r>
              <a:rPr i="1" lang="en-US"/>
              <a:t>This (B) is a technicality easily circumvented by the OIG requesting any management official to direct employees to appear or</a:t>
            </a:r>
            <a:endParaRPr/>
          </a:p>
          <a:p>
            <a:pPr indent="0" lvl="0" marL="0" rtl="0" algn="l">
              <a:lnSpc>
                <a:spcPct val="100000"/>
              </a:lnSpc>
              <a:spcBef>
                <a:spcPts val="0"/>
              </a:spcBef>
              <a:spcAft>
                <a:spcPts val="0"/>
              </a:spcAft>
              <a:buSzPts val="1700"/>
              <a:buNone/>
            </a:pPr>
            <a:r>
              <a:rPr i="1" lang="en-US"/>
              <a:t>recommending to management that employees be disciplined for failure to comply.]</a:t>
            </a:r>
            <a:r>
              <a:rPr lang="en-US"/>
              <a:t> </a:t>
            </a:r>
            <a:endParaRPr/>
          </a:p>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0" name="Shape 340"/>
        <p:cNvGrpSpPr/>
        <p:nvPr/>
      </p:nvGrpSpPr>
      <p:grpSpPr>
        <a:xfrm>
          <a:off x="0" y="0"/>
          <a:ext cx="0" cy="0"/>
          <a:chOff x="0" y="0"/>
          <a:chExt cx="0" cy="0"/>
        </a:xfrm>
      </p:grpSpPr>
      <p:sp>
        <p:nvSpPr>
          <p:cNvPr id="341" name="Google Shape;341;g3030dc97ff0_0_52:notes"/>
          <p:cNvSpPr txBox="1"/>
          <p:nvPr>
            <p:ph idx="12" type="sldNum"/>
          </p:nvPr>
        </p:nvSpPr>
        <p:spPr>
          <a:xfrm>
            <a:off x="3884258" y="8684790"/>
            <a:ext cx="2972400" cy="457500"/>
          </a:xfrm>
          <a:prstGeom prst="rect">
            <a:avLst/>
          </a:prstGeom>
          <a:noFill/>
          <a:ln>
            <a:noFill/>
          </a:ln>
        </p:spPr>
        <p:txBody>
          <a:bodyPr anchorCtr="0" anchor="b" bIns="45600" lIns="91250" spcFirstLastPara="1" rIns="91250" wrap="square" tIns="45600">
            <a:noAutofit/>
          </a:bodyPr>
          <a:lstStyle/>
          <a:p>
            <a:pPr indent="0" lvl="0" marL="0" marR="0" rtl="0" algn="l">
              <a:lnSpc>
                <a:spcPct val="100000"/>
              </a:lnSpc>
              <a:spcBef>
                <a:spcPts val="0"/>
              </a:spcBef>
              <a:spcAft>
                <a:spcPts val="0"/>
              </a:spcAft>
              <a:buClr>
                <a:srgbClr val="000000"/>
              </a:buClr>
              <a:buSzPts val="14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
        <p:nvSpPr>
          <p:cNvPr id="342" name="Google Shape;342;g3030dc97ff0_0_52:notes"/>
          <p:cNvSpPr/>
          <p:nvPr>
            <p:ph idx="2" type="sldImg"/>
          </p:nvPr>
        </p:nvSpPr>
        <p:spPr>
          <a:xfrm>
            <a:off x="408258" y="686496"/>
            <a:ext cx="6041400" cy="34278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343" name="Google Shape;343;g3030dc97ff0_0_52:notes"/>
          <p:cNvSpPr txBox="1"/>
          <p:nvPr>
            <p:ph idx="1" type="body"/>
          </p:nvPr>
        </p:nvSpPr>
        <p:spPr>
          <a:xfrm>
            <a:off x="685186" y="4343168"/>
            <a:ext cx="5487600" cy="4114200"/>
          </a:xfrm>
          <a:prstGeom prst="rect">
            <a:avLst/>
          </a:prstGeom>
          <a:noFill/>
          <a:ln>
            <a:noFill/>
          </a:ln>
        </p:spPr>
        <p:txBody>
          <a:bodyPr anchorCtr="0" anchor="t" bIns="45600" lIns="91250" spcFirstLastPara="1" rIns="91250" wrap="square" tIns="45600">
            <a:noAutofit/>
          </a:bodyPr>
          <a:lstStyle/>
          <a:p>
            <a:pPr indent="0" lvl="0" marL="0" rtl="0" algn="l">
              <a:lnSpc>
                <a:spcPct val="100000"/>
              </a:lnSpc>
              <a:spcBef>
                <a:spcPts val="0"/>
              </a:spcBef>
              <a:spcAft>
                <a:spcPts val="0"/>
              </a:spcAft>
              <a:buSzPts val="1700"/>
              <a:buNone/>
            </a:pPr>
            <a:r>
              <a:rPr lang="en-US"/>
              <a:t>Read Text</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8" name="Shape 348"/>
        <p:cNvGrpSpPr/>
        <p:nvPr/>
      </p:nvGrpSpPr>
      <p:grpSpPr>
        <a:xfrm>
          <a:off x="0" y="0"/>
          <a:ext cx="0" cy="0"/>
          <a:chOff x="0" y="0"/>
          <a:chExt cx="0" cy="0"/>
        </a:xfrm>
      </p:grpSpPr>
      <p:sp>
        <p:nvSpPr>
          <p:cNvPr id="349" name="Google Shape;349;g3030dc97ff0_0_75:notes"/>
          <p:cNvSpPr txBox="1"/>
          <p:nvPr>
            <p:ph idx="12" type="sldNum"/>
          </p:nvPr>
        </p:nvSpPr>
        <p:spPr>
          <a:xfrm>
            <a:off x="3884258" y="8684790"/>
            <a:ext cx="2972400" cy="457500"/>
          </a:xfrm>
          <a:prstGeom prst="rect">
            <a:avLst/>
          </a:prstGeom>
          <a:noFill/>
          <a:ln>
            <a:noFill/>
          </a:ln>
        </p:spPr>
        <p:txBody>
          <a:bodyPr anchorCtr="0" anchor="b" bIns="45600" lIns="91250" spcFirstLastPara="1" rIns="91250" wrap="square" tIns="45600">
            <a:noAutofit/>
          </a:bodyPr>
          <a:lstStyle/>
          <a:p>
            <a:pPr indent="0" lvl="0" marL="0" marR="0" rtl="0" algn="l">
              <a:lnSpc>
                <a:spcPct val="100000"/>
              </a:lnSpc>
              <a:spcBef>
                <a:spcPts val="0"/>
              </a:spcBef>
              <a:spcAft>
                <a:spcPts val="0"/>
              </a:spcAft>
              <a:buClr>
                <a:srgbClr val="000000"/>
              </a:buClr>
              <a:buSzPts val="14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
        <p:nvSpPr>
          <p:cNvPr id="350" name="Google Shape;350;g3030dc97ff0_0_75:notes"/>
          <p:cNvSpPr/>
          <p:nvPr>
            <p:ph idx="2" type="sldImg"/>
          </p:nvPr>
        </p:nvSpPr>
        <p:spPr>
          <a:xfrm>
            <a:off x="408258" y="686496"/>
            <a:ext cx="6041400" cy="34278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351" name="Google Shape;351;g3030dc97ff0_0_75:notes"/>
          <p:cNvSpPr txBox="1"/>
          <p:nvPr>
            <p:ph idx="1" type="body"/>
          </p:nvPr>
        </p:nvSpPr>
        <p:spPr>
          <a:xfrm>
            <a:off x="685186" y="4343168"/>
            <a:ext cx="5487600" cy="4114200"/>
          </a:xfrm>
          <a:prstGeom prst="rect">
            <a:avLst/>
          </a:prstGeom>
          <a:noFill/>
          <a:ln>
            <a:noFill/>
          </a:ln>
        </p:spPr>
        <p:txBody>
          <a:bodyPr anchorCtr="0" anchor="t" bIns="45600" lIns="91250" spcFirstLastPara="1" rIns="91250" wrap="square" tIns="45600">
            <a:noAutofit/>
          </a:bodyPr>
          <a:lstStyle/>
          <a:p>
            <a:pPr indent="0" lvl="0" marL="0" rtl="0" algn="l">
              <a:lnSpc>
                <a:spcPct val="100000"/>
              </a:lnSpc>
              <a:spcBef>
                <a:spcPts val="0"/>
              </a:spcBef>
              <a:spcAft>
                <a:spcPts val="0"/>
              </a:spcAft>
              <a:buSzPts val="1700"/>
              <a:buNone/>
            </a:pPr>
            <a:r>
              <a:rPr lang="en-US"/>
              <a:t>Summarize Text     This is intended to preserve the OIG’s ability to use your answers against you in any criminal proceeding. You are told that the interview is completely voluntary, and if you choose not to answer you cannot be disciplined for that refusal. This does not necessarily mean that there is an interest in prosecuting you.  But it does mean that they think you may have knowledge of alleged criminal activity.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7" name="Shape 357"/>
        <p:cNvGrpSpPr/>
        <p:nvPr/>
      </p:nvGrpSpPr>
      <p:grpSpPr>
        <a:xfrm>
          <a:off x="0" y="0"/>
          <a:ext cx="0" cy="0"/>
          <a:chOff x="0" y="0"/>
          <a:chExt cx="0" cy="0"/>
        </a:xfrm>
      </p:grpSpPr>
      <p:sp>
        <p:nvSpPr>
          <p:cNvPr id="358" name="Google Shape;358;g3030dc97ff0_0_99:notes"/>
          <p:cNvSpPr txBox="1"/>
          <p:nvPr>
            <p:ph idx="12" type="sldNum"/>
          </p:nvPr>
        </p:nvSpPr>
        <p:spPr>
          <a:xfrm>
            <a:off x="3884258" y="8684790"/>
            <a:ext cx="2972400" cy="457500"/>
          </a:xfrm>
          <a:prstGeom prst="rect">
            <a:avLst/>
          </a:prstGeom>
          <a:noFill/>
          <a:ln>
            <a:noFill/>
          </a:ln>
        </p:spPr>
        <p:txBody>
          <a:bodyPr anchorCtr="0" anchor="b" bIns="45600" lIns="91250" spcFirstLastPara="1" rIns="91250" wrap="square" tIns="45600">
            <a:noAutofit/>
          </a:bodyPr>
          <a:lstStyle/>
          <a:p>
            <a:pPr indent="0" lvl="0" marL="0" marR="0" rtl="0" algn="l">
              <a:lnSpc>
                <a:spcPct val="100000"/>
              </a:lnSpc>
              <a:spcBef>
                <a:spcPts val="0"/>
              </a:spcBef>
              <a:spcAft>
                <a:spcPts val="0"/>
              </a:spcAft>
              <a:buClr>
                <a:srgbClr val="000000"/>
              </a:buClr>
              <a:buSzPts val="14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
        <p:nvSpPr>
          <p:cNvPr id="359" name="Google Shape;359;g3030dc97ff0_0_99:notes"/>
          <p:cNvSpPr/>
          <p:nvPr>
            <p:ph idx="2" type="sldImg"/>
          </p:nvPr>
        </p:nvSpPr>
        <p:spPr>
          <a:xfrm>
            <a:off x="408258" y="686496"/>
            <a:ext cx="6041400" cy="34278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360" name="Google Shape;360;g3030dc97ff0_0_99:notes"/>
          <p:cNvSpPr txBox="1"/>
          <p:nvPr>
            <p:ph idx="1" type="body"/>
          </p:nvPr>
        </p:nvSpPr>
        <p:spPr>
          <a:xfrm>
            <a:off x="685186" y="4343168"/>
            <a:ext cx="5487600" cy="4114200"/>
          </a:xfrm>
          <a:prstGeom prst="rect">
            <a:avLst/>
          </a:prstGeom>
          <a:noFill/>
          <a:ln>
            <a:noFill/>
          </a:ln>
        </p:spPr>
        <p:txBody>
          <a:bodyPr anchorCtr="0" anchor="t" bIns="45600" lIns="91250" spcFirstLastPara="1" rIns="91250" wrap="square" tIns="45600">
            <a:noAutofit/>
          </a:bodyPr>
          <a:lstStyle/>
          <a:p>
            <a:pPr indent="0" lvl="0" marL="0" rtl="0" algn="l">
              <a:lnSpc>
                <a:spcPct val="100000"/>
              </a:lnSpc>
              <a:spcBef>
                <a:spcPts val="0"/>
              </a:spcBef>
              <a:spcAft>
                <a:spcPts val="0"/>
              </a:spcAft>
              <a:buSzPts val="1700"/>
              <a:buNone/>
            </a:pPr>
            <a:r>
              <a:rPr lang="en-US"/>
              <a:t>Read Text   This is given when the OIG is not pursuing criminal prosecution against you. In that case, you will be compelled to answer questions at the risk of losing your job, but your answers may not be used against you in any criminal prosecution. This does not mean there will not be a criminal prosecution. The use of that warning simply means that the government is not planning a criminal prosecution at that moment. </a:t>
            </a:r>
            <a:endParaRPr/>
          </a:p>
          <a:p>
            <a:pPr indent="0" lvl="0" marL="0" rtl="0" algn="l">
              <a:lnSpc>
                <a:spcPct val="100000"/>
              </a:lnSpc>
              <a:spcBef>
                <a:spcPts val="0"/>
              </a:spcBef>
              <a:spcAft>
                <a:spcPts val="0"/>
              </a:spcAft>
              <a:buSzPts val="1700"/>
              <a:buNone/>
            </a:pPr>
            <a:r>
              <a:rPr lang="en-US"/>
              <a:t>ELM 665.3 requires employees to “cooperate in any postal investigation, including Office of Inspector General investigations.”</a:t>
            </a:r>
            <a:endParaRPr/>
          </a:p>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6" name="Shape 366"/>
        <p:cNvGrpSpPr/>
        <p:nvPr/>
      </p:nvGrpSpPr>
      <p:grpSpPr>
        <a:xfrm>
          <a:off x="0" y="0"/>
          <a:ext cx="0" cy="0"/>
          <a:chOff x="0" y="0"/>
          <a:chExt cx="0" cy="0"/>
        </a:xfrm>
      </p:grpSpPr>
      <p:sp>
        <p:nvSpPr>
          <p:cNvPr id="367" name="Google Shape;367;g3030dc97ff0_0_144:notes"/>
          <p:cNvSpPr txBox="1"/>
          <p:nvPr>
            <p:ph idx="12" type="sldNum"/>
          </p:nvPr>
        </p:nvSpPr>
        <p:spPr>
          <a:xfrm>
            <a:off x="3884258" y="8684790"/>
            <a:ext cx="2972400" cy="457500"/>
          </a:xfrm>
          <a:prstGeom prst="rect">
            <a:avLst/>
          </a:prstGeom>
          <a:noFill/>
          <a:ln>
            <a:noFill/>
          </a:ln>
        </p:spPr>
        <p:txBody>
          <a:bodyPr anchorCtr="0" anchor="b" bIns="45600" lIns="91250" spcFirstLastPara="1" rIns="91250" wrap="square" tIns="45600">
            <a:noAutofit/>
          </a:bodyPr>
          <a:lstStyle/>
          <a:p>
            <a:pPr indent="0" lvl="0" marL="0" marR="0" rtl="0" algn="l">
              <a:lnSpc>
                <a:spcPct val="100000"/>
              </a:lnSpc>
              <a:spcBef>
                <a:spcPts val="0"/>
              </a:spcBef>
              <a:spcAft>
                <a:spcPts val="0"/>
              </a:spcAft>
              <a:buClr>
                <a:srgbClr val="000000"/>
              </a:buClr>
              <a:buSzPts val="14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
        <p:nvSpPr>
          <p:cNvPr id="368" name="Google Shape;368;g3030dc97ff0_0_144:notes"/>
          <p:cNvSpPr/>
          <p:nvPr>
            <p:ph idx="2" type="sldImg"/>
          </p:nvPr>
        </p:nvSpPr>
        <p:spPr>
          <a:xfrm>
            <a:off x="408258" y="686496"/>
            <a:ext cx="6041400" cy="34278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369" name="Google Shape;369;g3030dc97ff0_0_144:notes"/>
          <p:cNvSpPr txBox="1"/>
          <p:nvPr>
            <p:ph idx="1" type="body"/>
          </p:nvPr>
        </p:nvSpPr>
        <p:spPr>
          <a:xfrm>
            <a:off x="685186" y="4343168"/>
            <a:ext cx="5487600" cy="4114200"/>
          </a:xfrm>
          <a:prstGeom prst="rect">
            <a:avLst/>
          </a:prstGeom>
          <a:noFill/>
          <a:ln>
            <a:noFill/>
          </a:ln>
        </p:spPr>
        <p:txBody>
          <a:bodyPr anchorCtr="0" anchor="t" bIns="45600" lIns="91250" spcFirstLastPara="1" rIns="91250" wrap="square" tIns="45600">
            <a:noAutofit/>
          </a:bodyPr>
          <a:lstStyle/>
          <a:p>
            <a:pPr indent="0" lvl="0" marL="0" rtl="0" algn="l">
              <a:lnSpc>
                <a:spcPct val="100000"/>
              </a:lnSpc>
              <a:spcBef>
                <a:spcPts val="0"/>
              </a:spcBef>
              <a:spcAft>
                <a:spcPts val="0"/>
              </a:spcAft>
              <a:buSzPts val="1700"/>
              <a:buNone/>
            </a:pPr>
            <a:r>
              <a:rPr lang="en-US"/>
              <a:t>Read Text - This is given to subjects of OIG investigations when they are placed under arrest or in custody and facing arrest. Under those advertisements, you have the right to remain silent and you have the right to an attorney</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5" name="Shape 375"/>
        <p:cNvGrpSpPr/>
        <p:nvPr/>
      </p:nvGrpSpPr>
      <p:grpSpPr>
        <a:xfrm>
          <a:off x="0" y="0"/>
          <a:ext cx="0" cy="0"/>
          <a:chOff x="0" y="0"/>
          <a:chExt cx="0" cy="0"/>
        </a:xfrm>
      </p:grpSpPr>
      <p:sp>
        <p:nvSpPr>
          <p:cNvPr id="376" name="Google Shape;376;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77" name="Google Shape;377;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1" name="Shape 381"/>
        <p:cNvGrpSpPr/>
        <p:nvPr/>
      </p:nvGrpSpPr>
      <p:grpSpPr>
        <a:xfrm>
          <a:off x="0" y="0"/>
          <a:ext cx="0" cy="0"/>
          <a:chOff x="0" y="0"/>
          <a:chExt cx="0" cy="0"/>
        </a:xfrm>
      </p:grpSpPr>
      <p:sp>
        <p:nvSpPr>
          <p:cNvPr id="382" name="Google Shape;382;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83" name="Google Shape;383;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6" name="Shape 386"/>
        <p:cNvGrpSpPr/>
        <p:nvPr/>
      </p:nvGrpSpPr>
      <p:grpSpPr>
        <a:xfrm>
          <a:off x="0" y="0"/>
          <a:ext cx="0" cy="0"/>
          <a:chOff x="0" y="0"/>
          <a:chExt cx="0" cy="0"/>
        </a:xfrm>
      </p:grpSpPr>
      <p:sp>
        <p:nvSpPr>
          <p:cNvPr id="387" name="Google Shape;387;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88" name="Google Shape;388;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1" name="Shape 391"/>
        <p:cNvGrpSpPr/>
        <p:nvPr/>
      </p:nvGrpSpPr>
      <p:grpSpPr>
        <a:xfrm>
          <a:off x="0" y="0"/>
          <a:ext cx="0" cy="0"/>
          <a:chOff x="0" y="0"/>
          <a:chExt cx="0" cy="0"/>
        </a:xfrm>
      </p:grpSpPr>
      <p:sp>
        <p:nvSpPr>
          <p:cNvPr id="392" name="Google Shape;392;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93" name="Google Shape;393;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5" name="Google Shape;175;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6" name="Shape 396"/>
        <p:cNvGrpSpPr/>
        <p:nvPr/>
      </p:nvGrpSpPr>
      <p:grpSpPr>
        <a:xfrm>
          <a:off x="0" y="0"/>
          <a:ext cx="0" cy="0"/>
          <a:chOff x="0" y="0"/>
          <a:chExt cx="0" cy="0"/>
        </a:xfrm>
      </p:grpSpPr>
      <p:sp>
        <p:nvSpPr>
          <p:cNvPr id="397" name="Google Shape;397;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98" name="Google Shape;398;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1" name="Shape 401"/>
        <p:cNvGrpSpPr/>
        <p:nvPr/>
      </p:nvGrpSpPr>
      <p:grpSpPr>
        <a:xfrm>
          <a:off x="0" y="0"/>
          <a:ext cx="0" cy="0"/>
          <a:chOff x="0" y="0"/>
          <a:chExt cx="0" cy="0"/>
        </a:xfrm>
      </p:grpSpPr>
      <p:sp>
        <p:nvSpPr>
          <p:cNvPr id="402" name="Google Shape;402;p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03" name="Google Shape;403;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6" name="Shape 406"/>
        <p:cNvGrpSpPr/>
        <p:nvPr/>
      </p:nvGrpSpPr>
      <p:grpSpPr>
        <a:xfrm>
          <a:off x="0" y="0"/>
          <a:ext cx="0" cy="0"/>
          <a:chOff x="0" y="0"/>
          <a:chExt cx="0" cy="0"/>
        </a:xfrm>
      </p:grpSpPr>
      <p:sp>
        <p:nvSpPr>
          <p:cNvPr id="407" name="Google Shape;407;p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08" name="Google Shape;408;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1" name="Shape 411"/>
        <p:cNvGrpSpPr/>
        <p:nvPr/>
      </p:nvGrpSpPr>
      <p:grpSpPr>
        <a:xfrm>
          <a:off x="0" y="0"/>
          <a:ext cx="0" cy="0"/>
          <a:chOff x="0" y="0"/>
          <a:chExt cx="0" cy="0"/>
        </a:xfrm>
      </p:grpSpPr>
      <p:sp>
        <p:nvSpPr>
          <p:cNvPr id="412" name="Google Shape;412;g3030dc97ff0_1_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13" name="Google Shape;413;g3030dc97ff0_1_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2f8427a8e8e_0_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1" name="Google Shape;181;g2f8427a8e8e_0_2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6" name="Google Shape;186;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2f8427a8e8e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2" name="Google Shape;192;g2f8427a8e8e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2f8427a8e8e_0_8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8" name="Google Shape;198;g2f8427a8e8e_0_8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4" name="Google Shape;204;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4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4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 name="Google Shape;14;p4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4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49"/>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4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4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4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50"/>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50"/>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5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5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5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6" name="Shape 86"/>
        <p:cNvGrpSpPr/>
        <p:nvPr/>
      </p:nvGrpSpPr>
      <p:grpSpPr>
        <a:xfrm>
          <a:off x="0" y="0"/>
          <a:ext cx="0" cy="0"/>
          <a:chOff x="0" y="0"/>
          <a:chExt cx="0" cy="0"/>
        </a:xfrm>
      </p:grpSpPr>
      <p:sp>
        <p:nvSpPr>
          <p:cNvPr id="87" name="Google Shape;87;g3030dc97ff0_0_261"/>
          <p:cNvSpPr txBox="1"/>
          <p:nvPr>
            <p:ph type="ctrTitle"/>
          </p:nvPr>
        </p:nvSpPr>
        <p:spPr>
          <a:xfrm>
            <a:off x="914400" y="2130425"/>
            <a:ext cx="10363200" cy="1470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g3030dc97ff0_0_261"/>
          <p:cNvSpPr txBox="1"/>
          <p:nvPr>
            <p:ph idx="1" type="subTitle"/>
          </p:nvPr>
        </p:nvSpPr>
        <p:spPr>
          <a:xfrm>
            <a:off x="1828800" y="3886200"/>
            <a:ext cx="8534400" cy="17526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89" name="Google Shape;89;g3030dc97ff0_0_261"/>
          <p:cNvSpPr txBox="1"/>
          <p:nvPr>
            <p:ph idx="10" type="dt"/>
          </p:nvPr>
        </p:nvSpPr>
        <p:spPr>
          <a:xfrm>
            <a:off x="609600" y="6356350"/>
            <a:ext cx="28449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g3030dc97ff0_0_261"/>
          <p:cNvSpPr txBox="1"/>
          <p:nvPr>
            <p:ph idx="11" type="ftr"/>
          </p:nvPr>
        </p:nvSpPr>
        <p:spPr>
          <a:xfrm>
            <a:off x="4165600" y="6356350"/>
            <a:ext cx="38607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g3030dc97ff0_0_261"/>
          <p:cNvSpPr txBox="1"/>
          <p:nvPr>
            <p:ph idx="12" type="sldNum"/>
          </p:nvPr>
        </p:nvSpPr>
        <p:spPr>
          <a:xfrm>
            <a:off x="8737600" y="6356350"/>
            <a:ext cx="28449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2" name="Shape 92"/>
        <p:cNvGrpSpPr/>
        <p:nvPr/>
      </p:nvGrpSpPr>
      <p:grpSpPr>
        <a:xfrm>
          <a:off x="0" y="0"/>
          <a:ext cx="0" cy="0"/>
          <a:chOff x="0" y="0"/>
          <a:chExt cx="0" cy="0"/>
        </a:xfrm>
      </p:grpSpPr>
      <p:sp>
        <p:nvSpPr>
          <p:cNvPr id="93" name="Google Shape;93;g3030dc97ff0_0_267"/>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g3030dc97ff0_0_267"/>
          <p:cNvSpPr txBox="1"/>
          <p:nvPr>
            <p:ph idx="1" type="body"/>
          </p:nvPr>
        </p:nvSpPr>
        <p:spPr>
          <a:xfrm>
            <a:off x="609600" y="1600200"/>
            <a:ext cx="10972800" cy="45261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95" name="Google Shape;95;g3030dc97ff0_0_267"/>
          <p:cNvSpPr txBox="1"/>
          <p:nvPr>
            <p:ph idx="10" type="dt"/>
          </p:nvPr>
        </p:nvSpPr>
        <p:spPr>
          <a:xfrm>
            <a:off x="609600" y="6356350"/>
            <a:ext cx="28449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6" name="Google Shape;96;g3030dc97ff0_0_267"/>
          <p:cNvSpPr txBox="1"/>
          <p:nvPr>
            <p:ph idx="11" type="ftr"/>
          </p:nvPr>
        </p:nvSpPr>
        <p:spPr>
          <a:xfrm>
            <a:off x="4165600" y="6356350"/>
            <a:ext cx="38607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7" name="Google Shape;97;g3030dc97ff0_0_267"/>
          <p:cNvSpPr txBox="1"/>
          <p:nvPr>
            <p:ph idx="12" type="sldNum"/>
          </p:nvPr>
        </p:nvSpPr>
        <p:spPr>
          <a:xfrm>
            <a:off x="8737600" y="6356350"/>
            <a:ext cx="28449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98" name="Shape 98"/>
        <p:cNvGrpSpPr/>
        <p:nvPr/>
      </p:nvGrpSpPr>
      <p:grpSpPr>
        <a:xfrm>
          <a:off x="0" y="0"/>
          <a:ext cx="0" cy="0"/>
          <a:chOff x="0" y="0"/>
          <a:chExt cx="0" cy="0"/>
        </a:xfrm>
      </p:grpSpPr>
      <p:sp>
        <p:nvSpPr>
          <p:cNvPr id="99" name="Google Shape;99;g3030dc97ff0_0_273"/>
          <p:cNvSpPr txBox="1"/>
          <p:nvPr>
            <p:ph type="title"/>
          </p:nvPr>
        </p:nvSpPr>
        <p:spPr>
          <a:xfrm>
            <a:off x="963084" y="4406900"/>
            <a:ext cx="10363200" cy="13620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dk1"/>
              </a:buClr>
              <a:buSzPts val="4000"/>
              <a:buFont typeface="Arial"/>
              <a:buNone/>
              <a:defRPr b="1"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g3030dc97ff0_0_273"/>
          <p:cNvSpPr txBox="1"/>
          <p:nvPr>
            <p:ph idx="1" type="body"/>
          </p:nvPr>
        </p:nvSpPr>
        <p:spPr>
          <a:xfrm>
            <a:off x="963084" y="2906713"/>
            <a:ext cx="10363200" cy="1500300"/>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101" name="Google Shape;101;g3030dc97ff0_0_273"/>
          <p:cNvSpPr txBox="1"/>
          <p:nvPr>
            <p:ph idx="10" type="dt"/>
          </p:nvPr>
        </p:nvSpPr>
        <p:spPr>
          <a:xfrm>
            <a:off x="609600" y="6356350"/>
            <a:ext cx="28449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2" name="Google Shape;102;g3030dc97ff0_0_273"/>
          <p:cNvSpPr txBox="1"/>
          <p:nvPr>
            <p:ph idx="11" type="ftr"/>
          </p:nvPr>
        </p:nvSpPr>
        <p:spPr>
          <a:xfrm>
            <a:off x="4165600" y="6356350"/>
            <a:ext cx="38607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3" name="Google Shape;103;g3030dc97ff0_0_273"/>
          <p:cNvSpPr txBox="1"/>
          <p:nvPr>
            <p:ph idx="12" type="sldNum"/>
          </p:nvPr>
        </p:nvSpPr>
        <p:spPr>
          <a:xfrm>
            <a:off x="8737600" y="6356350"/>
            <a:ext cx="28449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04" name="Shape 104"/>
        <p:cNvGrpSpPr/>
        <p:nvPr/>
      </p:nvGrpSpPr>
      <p:grpSpPr>
        <a:xfrm>
          <a:off x="0" y="0"/>
          <a:ext cx="0" cy="0"/>
          <a:chOff x="0" y="0"/>
          <a:chExt cx="0" cy="0"/>
        </a:xfrm>
      </p:grpSpPr>
      <p:sp>
        <p:nvSpPr>
          <p:cNvPr id="105" name="Google Shape;105;g3030dc97ff0_0_279"/>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6" name="Google Shape;106;g3030dc97ff0_0_279"/>
          <p:cNvSpPr txBox="1"/>
          <p:nvPr>
            <p:ph idx="1" type="body"/>
          </p:nvPr>
        </p:nvSpPr>
        <p:spPr>
          <a:xfrm>
            <a:off x="609600" y="1600200"/>
            <a:ext cx="5384700" cy="4526100"/>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107" name="Google Shape;107;g3030dc97ff0_0_279"/>
          <p:cNvSpPr txBox="1"/>
          <p:nvPr>
            <p:ph idx="2" type="body"/>
          </p:nvPr>
        </p:nvSpPr>
        <p:spPr>
          <a:xfrm>
            <a:off x="6197600" y="1600200"/>
            <a:ext cx="5384700" cy="4526100"/>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108" name="Google Shape;108;g3030dc97ff0_0_279"/>
          <p:cNvSpPr txBox="1"/>
          <p:nvPr>
            <p:ph idx="10" type="dt"/>
          </p:nvPr>
        </p:nvSpPr>
        <p:spPr>
          <a:xfrm>
            <a:off x="609600" y="6356350"/>
            <a:ext cx="28449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 name="Google Shape;109;g3030dc97ff0_0_279"/>
          <p:cNvSpPr txBox="1"/>
          <p:nvPr>
            <p:ph idx="11" type="ftr"/>
          </p:nvPr>
        </p:nvSpPr>
        <p:spPr>
          <a:xfrm>
            <a:off x="4165600" y="6356350"/>
            <a:ext cx="38607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0" name="Google Shape;110;g3030dc97ff0_0_279"/>
          <p:cNvSpPr txBox="1"/>
          <p:nvPr>
            <p:ph idx="12" type="sldNum"/>
          </p:nvPr>
        </p:nvSpPr>
        <p:spPr>
          <a:xfrm>
            <a:off x="8737600" y="6356350"/>
            <a:ext cx="28449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11" name="Shape 111"/>
        <p:cNvGrpSpPr/>
        <p:nvPr/>
      </p:nvGrpSpPr>
      <p:grpSpPr>
        <a:xfrm>
          <a:off x="0" y="0"/>
          <a:ext cx="0" cy="0"/>
          <a:chOff x="0" y="0"/>
          <a:chExt cx="0" cy="0"/>
        </a:xfrm>
      </p:grpSpPr>
      <p:sp>
        <p:nvSpPr>
          <p:cNvPr id="112" name="Google Shape;112;g3030dc97ff0_0_286"/>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4400"/>
              <a:buFont typeface="Aria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3" name="Google Shape;113;g3030dc97ff0_0_286"/>
          <p:cNvSpPr txBox="1"/>
          <p:nvPr>
            <p:ph idx="1" type="body"/>
          </p:nvPr>
        </p:nvSpPr>
        <p:spPr>
          <a:xfrm>
            <a:off x="609600" y="1535113"/>
            <a:ext cx="5386800" cy="639900"/>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114" name="Google Shape;114;g3030dc97ff0_0_286"/>
          <p:cNvSpPr txBox="1"/>
          <p:nvPr>
            <p:ph idx="2" type="body"/>
          </p:nvPr>
        </p:nvSpPr>
        <p:spPr>
          <a:xfrm>
            <a:off x="609600" y="2174875"/>
            <a:ext cx="5386800" cy="3951300"/>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115" name="Google Shape;115;g3030dc97ff0_0_286"/>
          <p:cNvSpPr txBox="1"/>
          <p:nvPr>
            <p:ph idx="3" type="body"/>
          </p:nvPr>
        </p:nvSpPr>
        <p:spPr>
          <a:xfrm>
            <a:off x="6193367" y="1535113"/>
            <a:ext cx="5389200" cy="639900"/>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116" name="Google Shape;116;g3030dc97ff0_0_286"/>
          <p:cNvSpPr txBox="1"/>
          <p:nvPr>
            <p:ph idx="4" type="body"/>
          </p:nvPr>
        </p:nvSpPr>
        <p:spPr>
          <a:xfrm>
            <a:off x="6193367" y="2174875"/>
            <a:ext cx="5389200" cy="3951300"/>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117" name="Google Shape;117;g3030dc97ff0_0_286"/>
          <p:cNvSpPr txBox="1"/>
          <p:nvPr>
            <p:ph idx="10" type="dt"/>
          </p:nvPr>
        </p:nvSpPr>
        <p:spPr>
          <a:xfrm>
            <a:off x="609600" y="6356350"/>
            <a:ext cx="28449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8" name="Google Shape;118;g3030dc97ff0_0_286"/>
          <p:cNvSpPr txBox="1"/>
          <p:nvPr>
            <p:ph idx="11" type="ftr"/>
          </p:nvPr>
        </p:nvSpPr>
        <p:spPr>
          <a:xfrm>
            <a:off x="4165600" y="6356350"/>
            <a:ext cx="38607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9" name="Google Shape;119;g3030dc97ff0_0_286"/>
          <p:cNvSpPr txBox="1"/>
          <p:nvPr>
            <p:ph idx="12" type="sldNum"/>
          </p:nvPr>
        </p:nvSpPr>
        <p:spPr>
          <a:xfrm>
            <a:off x="8737600" y="6356350"/>
            <a:ext cx="28449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20" name="Shape 120"/>
        <p:cNvGrpSpPr/>
        <p:nvPr/>
      </p:nvGrpSpPr>
      <p:grpSpPr>
        <a:xfrm>
          <a:off x="0" y="0"/>
          <a:ext cx="0" cy="0"/>
          <a:chOff x="0" y="0"/>
          <a:chExt cx="0" cy="0"/>
        </a:xfrm>
      </p:grpSpPr>
      <p:sp>
        <p:nvSpPr>
          <p:cNvPr id="121" name="Google Shape;121;g3030dc97ff0_0_295"/>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2" name="Google Shape;122;g3030dc97ff0_0_295"/>
          <p:cNvSpPr txBox="1"/>
          <p:nvPr>
            <p:ph idx="10" type="dt"/>
          </p:nvPr>
        </p:nvSpPr>
        <p:spPr>
          <a:xfrm>
            <a:off x="609600" y="6356350"/>
            <a:ext cx="28449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3" name="Google Shape;123;g3030dc97ff0_0_295"/>
          <p:cNvSpPr txBox="1"/>
          <p:nvPr>
            <p:ph idx="11" type="ftr"/>
          </p:nvPr>
        </p:nvSpPr>
        <p:spPr>
          <a:xfrm>
            <a:off x="4165600" y="6356350"/>
            <a:ext cx="38607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4" name="Google Shape;124;g3030dc97ff0_0_295"/>
          <p:cNvSpPr txBox="1"/>
          <p:nvPr>
            <p:ph idx="12" type="sldNum"/>
          </p:nvPr>
        </p:nvSpPr>
        <p:spPr>
          <a:xfrm>
            <a:off x="8737600" y="6356350"/>
            <a:ext cx="28449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5" name="Shape 125"/>
        <p:cNvGrpSpPr/>
        <p:nvPr/>
      </p:nvGrpSpPr>
      <p:grpSpPr>
        <a:xfrm>
          <a:off x="0" y="0"/>
          <a:ext cx="0" cy="0"/>
          <a:chOff x="0" y="0"/>
          <a:chExt cx="0" cy="0"/>
        </a:xfrm>
      </p:grpSpPr>
      <p:sp>
        <p:nvSpPr>
          <p:cNvPr id="126" name="Google Shape;126;g3030dc97ff0_0_300"/>
          <p:cNvSpPr txBox="1"/>
          <p:nvPr>
            <p:ph idx="10" type="dt"/>
          </p:nvPr>
        </p:nvSpPr>
        <p:spPr>
          <a:xfrm>
            <a:off x="609600" y="6356350"/>
            <a:ext cx="28449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7" name="Google Shape;127;g3030dc97ff0_0_300"/>
          <p:cNvSpPr txBox="1"/>
          <p:nvPr>
            <p:ph idx="11" type="ftr"/>
          </p:nvPr>
        </p:nvSpPr>
        <p:spPr>
          <a:xfrm>
            <a:off x="4165600" y="6356350"/>
            <a:ext cx="38607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8" name="Google Shape;128;g3030dc97ff0_0_300"/>
          <p:cNvSpPr txBox="1"/>
          <p:nvPr>
            <p:ph idx="12" type="sldNum"/>
          </p:nvPr>
        </p:nvSpPr>
        <p:spPr>
          <a:xfrm>
            <a:off x="8737600" y="6356350"/>
            <a:ext cx="28449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29" name="Shape 129"/>
        <p:cNvGrpSpPr/>
        <p:nvPr/>
      </p:nvGrpSpPr>
      <p:grpSpPr>
        <a:xfrm>
          <a:off x="0" y="0"/>
          <a:ext cx="0" cy="0"/>
          <a:chOff x="0" y="0"/>
          <a:chExt cx="0" cy="0"/>
        </a:xfrm>
      </p:grpSpPr>
      <p:sp>
        <p:nvSpPr>
          <p:cNvPr id="130" name="Google Shape;130;g3030dc97ff0_0_304"/>
          <p:cNvSpPr txBox="1"/>
          <p:nvPr>
            <p:ph type="title"/>
          </p:nvPr>
        </p:nvSpPr>
        <p:spPr>
          <a:xfrm>
            <a:off x="609600" y="273050"/>
            <a:ext cx="4011300" cy="116220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Arial"/>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1" name="Google Shape;131;g3030dc97ff0_0_304"/>
          <p:cNvSpPr txBox="1"/>
          <p:nvPr>
            <p:ph idx="1" type="body"/>
          </p:nvPr>
        </p:nvSpPr>
        <p:spPr>
          <a:xfrm>
            <a:off x="4766733" y="273050"/>
            <a:ext cx="6815700" cy="5853000"/>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132" name="Google Shape;132;g3030dc97ff0_0_304"/>
          <p:cNvSpPr txBox="1"/>
          <p:nvPr>
            <p:ph idx="2" type="body"/>
          </p:nvPr>
        </p:nvSpPr>
        <p:spPr>
          <a:xfrm>
            <a:off x="609600" y="1435100"/>
            <a:ext cx="4011300" cy="4691100"/>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133" name="Google Shape;133;g3030dc97ff0_0_304"/>
          <p:cNvSpPr txBox="1"/>
          <p:nvPr>
            <p:ph idx="10" type="dt"/>
          </p:nvPr>
        </p:nvSpPr>
        <p:spPr>
          <a:xfrm>
            <a:off x="609600" y="6356350"/>
            <a:ext cx="28449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4" name="Google Shape;134;g3030dc97ff0_0_304"/>
          <p:cNvSpPr txBox="1"/>
          <p:nvPr>
            <p:ph idx="11" type="ftr"/>
          </p:nvPr>
        </p:nvSpPr>
        <p:spPr>
          <a:xfrm>
            <a:off x="4165600" y="6356350"/>
            <a:ext cx="38607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5" name="Google Shape;135;g3030dc97ff0_0_304"/>
          <p:cNvSpPr txBox="1"/>
          <p:nvPr>
            <p:ph idx="12" type="sldNum"/>
          </p:nvPr>
        </p:nvSpPr>
        <p:spPr>
          <a:xfrm>
            <a:off x="8737600" y="6356350"/>
            <a:ext cx="28449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5" name="Shape 15"/>
        <p:cNvGrpSpPr/>
        <p:nvPr/>
      </p:nvGrpSpPr>
      <p:grpSpPr>
        <a:xfrm>
          <a:off x="0" y="0"/>
          <a:ext cx="0" cy="0"/>
          <a:chOff x="0" y="0"/>
          <a:chExt cx="0" cy="0"/>
        </a:xfrm>
      </p:grpSpPr>
      <p:sp>
        <p:nvSpPr>
          <p:cNvPr id="16" name="Google Shape;16;p4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4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4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4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36" name="Shape 136"/>
        <p:cNvGrpSpPr/>
        <p:nvPr/>
      </p:nvGrpSpPr>
      <p:grpSpPr>
        <a:xfrm>
          <a:off x="0" y="0"/>
          <a:ext cx="0" cy="0"/>
          <a:chOff x="0" y="0"/>
          <a:chExt cx="0" cy="0"/>
        </a:xfrm>
      </p:grpSpPr>
      <p:sp>
        <p:nvSpPr>
          <p:cNvPr id="137" name="Google Shape;137;g3030dc97ff0_0_311"/>
          <p:cNvSpPr txBox="1"/>
          <p:nvPr>
            <p:ph type="title"/>
          </p:nvPr>
        </p:nvSpPr>
        <p:spPr>
          <a:xfrm>
            <a:off x="2389717" y="4800600"/>
            <a:ext cx="7315200" cy="56670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Arial"/>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8" name="Google Shape;138;g3030dc97ff0_0_311"/>
          <p:cNvSpPr/>
          <p:nvPr>
            <p:ph idx="2" type="pic"/>
          </p:nvPr>
        </p:nvSpPr>
        <p:spPr>
          <a:xfrm>
            <a:off x="2389717" y="612775"/>
            <a:ext cx="7315200" cy="4114800"/>
          </a:xfrm>
          <a:prstGeom prst="rect">
            <a:avLst/>
          </a:prstGeom>
          <a:noFill/>
          <a:ln>
            <a:noFill/>
          </a:ln>
        </p:spPr>
      </p:sp>
      <p:sp>
        <p:nvSpPr>
          <p:cNvPr id="139" name="Google Shape;139;g3030dc97ff0_0_311"/>
          <p:cNvSpPr txBox="1"/>
          <p:nvPr>
            <p:ph idx="1" type="body"/>
          </p:nvPr>
        </p:nvSpPr>
        <p:spPr>
          <a:xfrm>
            <a:off x="2389717" y="5367338"/>
            <a:ext cx="7315200" cy="804900"/>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140" name="Google Shape;140;g3030dc97ff0_0_311"/>
          <p:cNvSpPr txBox="1"/>
          <p:nvPr>
            <p:ph idx="10" type="dt"/>
          </p:nvPr>
        </p:nvSpPr>
        <p:spPr>
          <a:xfrm>
            <a:off x="609600" y="6356350"/>
            <a:ext cx="28449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1" name="Google Shape;141;g3030dc97ff0_0_311"/>
          <p:cNvSpPr txBox="1"/>
          <p:nvPr>
            <p:ph idx="11" type="ftr"/>
          </p:nvPr>
        </p:nvSpPr>
        <p:spPr>
          <a:xfrm>
            <a:off x="4165600" y="6356350"/>
            <a:ext cx="38607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2" name="Google Shape;142;g3030dc97ff0_0_311"/>
          <p:cNvSpPr txBox="1"/>
          <p:nvPr>
            <p:ph idx="12" type="sldNum"/>
          </p:nvPr>
        </p:nvSpPr>
        <p:spPr>
          <a:xfrm>
            <a:off x="8737600" y="6356350"/>
            <a:ext cx="28449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43" name="Shape 143"/>
        <p:cNvGrpSpPr/>
        <p:nvPr/>
      </p:nvGrpSpPr>
      <p:grpSpPr>
        <a:xfrm>
          <a:off x="0" y="0"/>
          <a:ext cx="0" cy="0"/>
          <a:chOff x="0" y="0"/>
          <a:chExt cx="0" cy="0"/>
        </a:xfrm>
      </p:grpSpPr>
      <p:sp>
        <p:nvSpPr>
          <p:cNvPr id="144" name="Google Shape;144;g3030dc97ff0_0_318"/>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5" name="Google Shape;145;g3030dc97ff0_0_318"/>
          <p:cNvSpPr txBox="1"/>
          <p:nvPr>
            <p:ph idx="1" type="body"/>
          </p:nvPr>
        </p:nvSpPr>
        <p:spPr>
          <a:xfrm rot="5400000">
            <a:off x="3832950" y="-1623150"/>
            <a:ext cx="4526100" cy="10972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46" name="Google Shape;146;g3030dc97ff0_0_318"/>
          <p:cNvSpPr txBox="1"/>
          <p:nvPr>
            <p:ph idx="10" type="dt"/>
          </p:nvPr>
        </p:nvSpPr>
        <p:spPr>
          <a:xfrm>
            <a:off x="609600" y="6356350"/>
            <a:ext cx="28449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7" name="Google Shape;147;g3030dc97ff0_0_318"/>
          <p:cNvSpPr txBox="1"/>
          <p:nvPr>
            <p:ph idx="11" type="ftr"/>
          </p:nvPr>
        </p:nvSpPr>
        <p:spPr>
          <a:xfrm>
            <a:off x="4165600" y="6356350"/>
            <a:ext cx="38607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8" name="Google Shape;148;g3030dc97ff0_0_318"/>
          <p:cNvSpPr txBox="1"/>
          <p:nvPr>
            <p:ph idx="12" type="sldNum"/>
          </p:nvPr>
        </p:nvSpPr>
        <p:spPr>
          <a:xfrm>
            <a:off x="8737600" y="6356350"/>
            <a:ext cx="28449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49" name="Shape 149"/>
        <p:cNvGrpSpPr/>
        <p:nvPr/>
      </p:nvGrpSpPr>
      <p:grpSpPr>
        <a:xfrm>
          <a:off x="0" y="0"/>
          <a:ext cx="0" cy="0"/>
          <a:chOff x="0" y="0"/>
          <a:chExt cx="0" cy="0"/>
        </a:xfrm>
      </p:grpSpPr>
      <p:sp>
        <p:nvSpPr>
          <p:cNvPr id="150" name="Google Shape;150;g3030dc97ff0_0_324"/>
          <p:cNvSpPr txBox="1"/>
          <p:nvPr>
            <p:ph type="title"/>
          </p:nvPr>
        </p:nvSpPr>
        <p:spPr>
          <a:xfrm rot="5400000">
            <a:off x="7285050" y="1828788"/>
            <a:ext cx="5851500" cy="27432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1" name="Google Shape;151;g3030dc97ff0_0_324"/>
          <p:cNvSpPr txBox="1"/>
          <p:nvPr>
            <p:ph idx="1" type="body"/>
          </p:nvPr>
        </p:nvSpPr>
        <p:spPr>
          <a:xfrm rot="5400000">
            <a:off x="1697000" y="-812862"/>
            <a:ext cx="5851500" cy="80265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52" name="Google Shape;152;g3030dc97ff0_0_324"/>
          <p:cNvSpPr txBox="1"/>
          <p:nvPr>
            <p:ph idx="10" type="dt"/>
          </p:nvPr>
        </p:nvSpPr>
        <p:spPr>
          <a:xfrm>
            <a:off x="609600" y="6356350"/>
            <a:ext cx="28449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3" name="Google Shape;153;g3030dc97ff0_0_324"/>
          <p:cNvSpPr txBox="1"/>
          <p:nvPr>
            <p:ph idx="11" type="ftr"/>
          </p:nvPr>
        </p:nvSpPr>
        <p:spPr>
          <a:xfrm>
            <a:off x="4165600" y="6356350"/>
            <a:ext cx="38607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4" name="Google Shape;154;g3030dc97ff0_0_324"/>
          <p:cNvSpPr txBox="1"/>
          <p:nvPr>
            <p:ph idx="12" type="sldNum"/>
          </p:nvPr>
        </p:nvSpPr>
        <p:spPr>
          <a:xfrm>
            <a:off x="8737600" y="6356350"/>
            <a:ext cx="28449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0" name="Shape 20"/>
        <p:cNvGrpSpPr/>
        <p:nvPr/>
      </p:nvGrpSpPr>
      <p:grpSpPr>
        <a:xfrm>
          <a:off x="0" y="0"/>
          <a:ext cx="0" cy="0"/>
          <a:chOff x="0" y="0"/>
          <a:chExt cx="0" cy="0"/>
        </a:xfrm>
      </p:grpSpPr>
      <p:sp>
        <p:nvSpPr>
          <p:cNvPr id="21" name="Google Shape;21;p4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4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3" name="Google Shape;23;p4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4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4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6" name="Shape 26"/>
        <p:cNvGrpSpPr/>
        <p:nvPr/>
      </p:nvGrpSpPr>
      <p:grpSpPr>
        <a:xfrm>
          <a:off x="0" y="0"/>
          <a:ext cx="0" cy="0"/>
          <a:chOff x="0" y="0"/>
          <a:chExt cx="0" cy="0"/>
        </a:xfrm>
      </p:grpSpPr>
      <p:sp>
        <p:nvSpPr>
          <p:cNvPr id="27" name="Google Shape;27;p4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4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9" name="Google Shape;29;p4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4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4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2" name="Shape 32"/>
        <p:cNvGrpSpPr/>
        <p:nvPr/>
      </p:nvGrpSpPr>
      <p:grpSpPr>
        <a:xfrm>
          <a:off x="0" y="0"/>
          <a:ext cx="0" cy="0"/>
          <a:chOff x="0" y="0"/>
          <a:chExt cx="0" cy="0"/>
        </a:xfrm>
      </p:grpSpPr>
      <p:sp>
        <p:nvSpPr>
          <p:cNvPr id="33" name="Google Shape;33;p4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4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5" name="Google Shape;35;p4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4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4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8" name="Shape 38"/>
        <p:cNvGrpSpPr/>
        <p:nvPr/>
      </p:nvGrpSpPr>
      <p:grpSpPr>
        <a:xfrm>
          <a:off x="0" y="0"/>
          <a:ext cx="0" cy="0"/>
          <a:chOff x="0" y="0"/>
          <a:chExt cx="0" cy="0"/>
        </a:xfrm>
      </p:grpSpPr>
      <p:sp>
        <p:nvSpPr>
          <p:cNvPr id="39" name="Google Shape;39;p4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4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4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4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4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4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5" name="Shape 45"/>
        <p:cNvGrpSpPr/>
        <p:nvPr/>
      </p:nvGrpSpPr>
      <p:grpSpPr>
        <a:xfrm>
          <a:off x="0" y="0"/>
          <a:ext cx="0" cy="0"/>
          <a:chOff x="0" y="0"/>
          <a:chExt cx="0" cy="0"/>
        </a:xfrm>
      </p:grpSpPr>
      <p:sp>
        <p:nvSpPr>
          <p:cNvPr id="46" name="Google Shape;46;p4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4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8" name="Google Shape;48;p4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9" name="Google Shape;49;p4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0" name="Google Shape;50;p4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1" name="Google Shape;51;p4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4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4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4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Arial"/>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47"/>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47"/>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4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4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4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4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Arial"/>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48"/>
          <p:cNvSpPr/>
          <p:nvPr>
            <p:ph idx="2" type="pic"/>
          </p:nvPr>
        </p:nvSpPr>
        <p:spPr>
          <a:xfrm>
            <a:off x="5183188" y="987425"/>
            <a:ext cx="6172200" cy="4873625"/>
          </a:xfrm>
          <a:prstGeom prst="rect">
            <a:avLst/>
          </a:prstGeom>
          <a:noFill/>
          <a:ln>
            <a:noFill/>
          </a:ln>
        </p:spPr>
      </p:sp>
      <p:sp>
        <p:nvSpPr>
          <p:cNvPr id="64" name="Google Shape;64;p48"/>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4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4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4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2.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3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3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3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3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3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0" name="Shape 80"/>
        <p:cNvGrpSpPr/>
        <p:nvPr/>
      </p:nvGrpSpPr>
      <p:grpSpPr>
        <a:xfrm>
          <a:off x="0" y="0"/>
          <a:ext cx="0" cy="0"/>
          <a:chOff x="0" y="0"/>
          <a:chExt cx="0" cy="0"/>
        </a:xfrm>
      </p:grpSpPr>
      <p:sp>
        <p:nvSpPr>
          <p:cNvPr id="81" name="Google Shape;81;g3030dc97ff0_0_255"/>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2" name="Google Shape;82;g3030dc97ff0_0_255"/>
          <p:cNvSpPr txBox="1"/>
          <p:nvPr>
            <p:ph idx="1" type="body"/>
          </p:nvPr>
        </p:nvSpPr>
        <p:spPr>
          <a:xfrm>
            <a:off x="609600" y="1600200"/>
            <a:ext cx="10972800" cy="4526100"/>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83" name="Google Shape;83;g3030dc97ff0_0_255"/>
          <p:cNvSpPr txBox="1"/>
          <p:nvPr>
            <p:ph idx="10" type="dt"/>
          </p:nvPr>
        </p:nvSpPr>
        <p:spPr>
          <a:xfrm>
            <a:off x="609600" y="6356350"/>
            <a:ext cx="2844900" cy="3651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84" name="Google Shape;84;g3030dc97ff0_0_255"/>
          <p:cNvSpPr txBox="1"/>
          <p:nvPr>
            <p:ph idx="11" type="ftr"/>
          </p:nvPr>
        </p:nvSpPr>
        <p:spPr>
          <a:xfrm>
            <a:off x="4165600" y="6356350"/>
            <a:ext cx="3860700" cy="3651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85" name="Google Shape;85;g3030dc97ff0_0_255"/>
          <p:cNvSpPr txBox="1"/>
          <p:nvPr>
            <p:ph idx="12" type="sldNum"/>
          </p:nvPr>
        </p:nvSpPr>
        <p:spPr>
          <a:xfrm>
            <a:off x="8737600" y="6356350"/>
            <a:ext cx="28449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3.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 Id="rId3" Type="http://schemas.openxmlformats.org/officeDocument/2006/relationships/image" Target="../media/image2.png"/><Relationship Id="rId4" Type="http://schemas.openxmlformats.org/officeDocument/2006/relationships/image" Target="../media/image7.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 Id="rId3" Type="http://schemas.openxmlformats.org/officeDocument/2006/relationships/image" Target="../media/image6.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 Id="rId3" Type="http://schemas.openxmlformats.org/officeDocument/2006/relationships/image" Target="../media/image6.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 Id="rId3" Type="http://schemas.openxmlformats.org/officeDocument/2006/relationships/image" Target="../media/image6.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 Id="rId3" Type="http://schemas.openxmlformats.org/officeDocument/2006/relationships/image" Target="../media/image6.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 Id="rId3" Type="http://schemas.openxmlformats.org/officeDocument/2006/relationships/image" Target="../media/image6.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5.xml"/><Relationship Id="rId3" Type="http://schemas.openxmlformats.org/officeDocument/2006/relationships/image" Target="../media/image6.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1"/>
          <p:cNvSpPr txBox="1"/>
          <p:nvPr/>
        </p:nvSpPr>
        <p:spPr>
          <a:xfrm>
            <a:off x="856735" y="2183026"/>
            <a:ext cx="9811265" cy="3797644"/>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rgbClr val="2F5496"/>
              </a:buClr>
              <a:buSzPts val="6000"/>
              <a:buFont typeface="Arial"/>
              <a:buNone/>
            </a:pPr>
            <a:r>
              <a:rPr b="0" i="0" lang="en-US" sz="6000" u="none" cap="none" strike="noStrike">
                <a:solidFill>
                  <a:srgbClr val="2F5496"/>
                </a:solidFill>
                <a:latin typeface="Arial"/>
                <a:ea typeface="Arial"/>
                <a:cs typeface="Arial"/>
                <a:sym typeface="Arial"/>
              </a:rPr>
              <a:t>CMR Training</a:t>
            </a:r>
            <a:endParaRPr b="0" i="0" sz="1400" u="none" cap="none" strike="noStrike">
              <a:solidFill>
                <a:srgbClr val="000000"/>
              </a:solidFill>
              <a:latin typeface="Arial"/>
              <a:ea typeface="Arial"/>
              <a:cs typeface="Arial"/>
              <a:sym typeface="Arial"/>
            </a:endParaRPr>
          </a:p>
          <a:p>
            <a:pPr indent="0" lvl="0" marL="0" marR="0" rtl="0" algn="ctr">
              <a:lnSpc>
                <a:spcPct val="90000"/>
              </a:lnSpc>
              <a:spcBef>
                <a:spcPts val="0"/>
              </a:spcBef>
              <a:spcAft>
                <a:spcPts val="0"/>
              </a:spcAft>
              <a:buClr>
                <a:schemeClr val="dk1"/>
              </a:buClr>
              <a:buSzPts val="6000"/>
              <a:buFont typeface="Arial"/>
              <a:buNone/>
            </a:pPr>
            <a:r>
              <a:t/>
            </a:r>
            <a:endParaRPr b="0" i="0" sz="6000" u="none" cap="none" strike="noStrike">
              <a:solidFill>
                <a:srgbClr val="2F5496"/>
              </a:solidFill>
              <a:latin typeface="Arial"/>
              <a:ea typeface="Arial"/>
              <a:cs typeface="Arial"/>
              <a:sym typeface="Arial"/>
            </a:endParaRPr>
          </a:p>
          <a:p>
            <a:pPr indent="0" lvl="0" marL="0" marR="0" rtl="0" algn="ctr">
              <a:lnSpc>
                <a:spcPct val="90000"/>
              </a:lnSpc>
              <a:spcBef>
                <a:spcPts val="0"/>
              </a:spcBef>
              <a:spcAft>
                <a:spcPts val="0"/>
              </a:spcAft>
              <a:buClr>
                <a:srgbClr val="C00000"/>
              </a:buClr>
              <a:buSzPts val="6000"/>
              <a:buFont typeface="Arial"/>
              <a:buNone/>
            </a:pPr>
            <a:r>
              <a:rPr b="0" i="0" lang="en-US" sz="6000" u="none" cap="none" strike="noStrike">
                <a:solidFill>
                  <a:srgbClr val="C00000"/>
                </a:solidFill>
                <a:latin typeface="Arial"/>
                <a:ea typeface="Arial"/>
                <a:cs typeface="Arial"/>
                <a:sym typeface="Arial"/>
              </a:rPr>
              <a:t>Atlantic Conference 2024</a:t>
            </a:r>
            <a:endParaRPr b="0" i="0" sz="1400" u="none" cap="none" strike="noStrike">
              <a:solidFill>
                <a:srgbClr val="000000"/>
              </a:solidFill>
              <a:latin typeface="Arial"/>
              <a:ea typeface="Arial"/>
              <a:cs typeface="Arial"/>
              <a:sym typeface="Arial"/>
            </a:endParaRPr>
          </a:p>
        </p:txBody>
      </p:sp>
      <p:pic>
        <p:nvPicPr>
          <p:cNvPr id="160" name="Google Shape;160;p1"/>
          <p:cNvPicPr preferRelativeResize="0"/>
          <p:nvPr/>
        </p:nvPicPr>
        <p:blipFill rotWithShape="1">
          <a:blip r:embed="rId3">
            <a:alphaModFix/>
          </a:blip>
          <a:srcRect b="0" l="0" r="0" t="0"/>
          <a:stretch/>
        </p:blipFill>
        <p:spPr>
          <a:xfrm>
            <a:off x="389165" y="408214"/>
            <a:ext cx="2823822" cy="1494727"/>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g2f8427a8e8e_0_33"/>
          <p:cNvSpPr txBox="1"/>
          <p:nvPr/>
        </p:nvSpPr>
        <p:spPr>
          <a:xfrm>
            <a:off x="1721708" y="1548714"/>
            <a:ext cx="8056500" cy="28014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8800"/>
              <a:buFont typeface="Arial"/>
              <a:buNone/>
            </a:pPr>
            <a:r>
              <a:t/>
            </a:r>
            <a:endParaRPr b="0" i="0" sz="8800" u="none" cap="none" strike="noStrike">
              <a:solidFill>
                <a:srgbClr val="C00000"/>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8800"/>
              <a:buFont typeface="Arial"/>
              <a:buNone/>
            </a:pPr>
            <a:r>
              <a:rPr b="0" i="0" lang="en-US" sz="8800" u="none" cap="none" strike="noStrike">
                <a:solidFill>
                  <a:srgbClr val="C00000"/>
                </a:solidFill>
                <a:latin typeface="Calibri"/>
                <a:ea typeface="Calibri"/>
                <a:cs typeface="Calibri"/>
                <a:sym typeface="Calibri"/>
              </a:rPr>
              <a:t>Questions??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g2f8427a8e8e_0_10"/>
          <p:cNvSpPr txBox="1"/>
          <p:nvPr>
            <p:ph type="title"/>
          </p:nvPr>
        </p:nvSpPr>
        <p:spPr>
          <a:xfrm>
            <a:off x="755821" y="2660"/>
            <a:ext cx="10515600" cy="13257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C00000"/>
              </a:buClr>
              <a:buSzPts val="4400"/>
              <a:buFont typeface="Arial"/>
              <a:buNone/>
            </a:pPr>
            <a:r>
              <a:rPr lang="en-US">
                <a:solidFill>
                  <a:srgbClr val="C00000"/>
                </a:solidFill>
              </a:rPr>
              <a:t>Investigative Interview / PDI</a:t>
            </a:r>
            <a:endParaRPr/>
          </a:p>
        </p:txBody>
      </p:sp>
      <p:sp>
        <p:nvSpPr>
          <p:cNvPr id="218" name="Google Shape;218;g2f8427a8e8e_0_10"/>
          <p:cNvSpPr txBox="1"/>
          <p:nvPr/>
        </p:nvSpPr>
        <p:spPr>
          <a:xfrm>
            <a:off x="650789" y="1091223"/>
            <a:ext cx="11055300" cy="5510400"/>
          </a:xfrm>
          <a:prstGeom prst="rect">
            <a:avLst/>
          </a:prstGeom>
          <a:noFill/>
          <a:ln>
            <a:noFill/>
          </a:ln>
        </p:spPr>
        <p:txBody>
          <a:bodyPr anchorCtr="0" anchor="t" bIns="45700" lIns="91425" spcFirstLastPara="1" rIns="91425" wrap="square" tIns="45700">
            <a:spAutoFit/>
          </a:bodyPr>
          <a:lstStyle/>
          <a:p>
            <a:pPr indent="0" lvl="0" marL="457200" marR="0" rtl="0" algn="l">
              <a:lnSpc>
                <a:spcPct val="100000"/>
              </a:lnSpc>
              <a:spcBef>
                <a:spcPts val="0"/>
              </a:spcBef>
              <a:spcAft>
                <a:spcPts val="0"/>
              </a:spcAft>
              <a:buClr>
                <a:srgbClr val="000000"/>
              </a:buClr>
              <a:buSzPts val="1800"/>
              <a:buFont typeface="Arial"/>
              <a:buNone/>
            </a:pPr>
            <a:r>
              <a:rPr b="0" i="0" lang="en-US" sz="1800" u="none" cap="none" strike="noStrike">
                <a:solidFill>
                  <a:srgbClr val="002060"/>
                </a:solidFill>
                <a:latin typeface="Calibri"/>
                <a:ea typeface="Calibri"/>
                <a:cs typeface="Calibri"/>
                <a:sym typeface="Calibri"/>
              </a:rPr>
              <a:t>.</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2060"/>
              </a:buClr>
              <a:buSzPts val="2600"/>
              <a:buFont typeface="Arial"/>
              <a:buChar char="•"/>
            </a:pPr>
            <a:r>
              <a:rPr b="0" i="0" lang="en-US" sz="2600" u="none" cap="none" strike="noStrike">
                <a:solidFill>
                  <a:srgbClr val="002060"/>
                </a:solidFill>
                <a:latin typeface="Calibri"/>
                <a:ea typeface="Calibri"/>
                <a:cs typeface="Calibri"/>
                <a:sym typeface="Calibri"/>
              </a:rPr>
              <a:t>Request a break if you need to talk with member in reference to how he/she is answering the questions.</a:t>
            </a:r>
            <a:endParaRPr b="0" i="0" sz="22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2600"/>
              <a:buFont typeface="Arial"/>
              <a:buNone/>
            </a:pPr>
            <a:r>
              <a:t/>
            </a:r>
            <a:endParaRPr b="0" i="0" sz="2600" u="none" cap="none" strike="noStrike">
              <a:solidFill>
                <a:srgbClr val="002060"/>
              </a:solidFill>
              <a:latin typeface="Calibri"/>
              <a:ea typeface="Calibri"/>
              <a:cs typeface="Calibri"/>
              <a:sym typeface="Calibri"/>
            </a:endParaRPr>
          </a:p>
          <a:p>
            <a:pPr indent="-285750" lvl="0" marL="285750" marR="0" rtl="0" algn="l">
              <a:lnSpc>
                <a:spcPct val="100000"/>
              </a:lnSpc>
              <a:spcBef>
                <a:spcPts val="0"/>
              </a:spcBef>
              <a:spcAft>
                <a:spcPts val="0"/>
              </a:spcAft>
              <a:buClr>
                <a:srgbClr val="002060"/>
              </a:buClr>
              <a:buSzPts val="2600"/>
              <a:buFont typeface="Arial"/>
              <a:buChar char="•"/>
            </a:pPr>
            <a:r>
              <a:rPr b="0" i="0" lang="en-US" sz="2600" u="none" cap="none" strike="noStrike">
                <a:solidFill>
                  <a:srgbClr val="002060"/>
                </a:solidFill>
                <a:latin typeface="Calibri"/>
                <a:ea typeface="Calibri"/>
                <a:cs typeface="Calibri"/>
                <a:sym typeface="Calibri"/>
              </a:rPr>
              <a:t>The Member should ask for a break if he/she does not understand the questions.</a:t>
            </a:r>
            <a:endParaRPr b="0" i="0" sz="22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2600"/>
              <a:buFont typeface="Arial"/>
              <a:buNone/>
            </a:pPr>
            <a:r>
              <a:t/>
            </a:r>
            <a:endParaRPr b="0" i="0" sz="2600" u="none" cap="none" strike="noStrike">
              <a:solidFill>
                <a:srgbClr val="002060"/>
              </a:solidFill>
              <a:latin typeface="Calibri"/>
              <a:ea typeface="Calibri"/>
              <a:cs typeface="Calibri"/>
              <a:sym typeface="Calibri"/>
            </a:endParaRPr>
          </a:p>
          <a:p>
            <a:pPr indent="-285750" lvl="0" marL="285750" marR="0" rtl="0" algn="l">
              <a:lnSpc>
                <a:spcPct val="100000"/>
              </a:lnSpc>
              <a:spcBef>
                <a:spcPts val="0"/>
              </a:spcBef>
              <a:spcAft>
                <a:spcPts val="0"/>
              </a:spcAft>
              <a:buClr>
                <a:srgbClr val="002060"/>
              </a:buClr>
              <a:buSzPts val="2600"/>
              <a:buFont typeface="Arial"/>
              <a:buChar char="•"/>
            </a:pPr>
            <a:r>
              <a:rPr b="0" i="0" lang="en-US" sz="2600" u="none" cap="none" strike="noStrike">
                <a:solidFill>
                  <a:srgbClr val="002060"/>
                </a:solidFill>
                <a:latin typeface="Calibri"/>
                <a:ea typeface="Calibri"/>
                <a:cs typeface="Calibri"/>
                <a:sym typeface="Calibri"/>
              </a:rPr>
              <a:t>Member Representative or Member can ask questions at the Investigative Interview.</a:t>
            </a:r>
            <a:endParaRPr b="0" i="0" sz="22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2600"/>
              <a:buFont typeface="Arial"/>
              <a:buNone/>
            </a:pPr>
            <a:r>
              <a:t/>
            </a:r>
            <a:endParaRPr b="0" i="0" sz="2600" u="none" cap="none" strike="noStrike">
              <a:solidFill>
                <a:srgbClr val="002060"/>
              </a:solidFill>
              <a:latin typeface="Calibri"/>
              <a:ea typeface="Calibri"/>
              <a:cs typeface="Calibri"/>
              <a:sym typeface="Calibri"/>
            </a:endParaRPr>
          </a:p>
          <a:p>
            <a:pPr indent="-285750" lvl="0" marL="285750" marR="0" rtl="0" algn="l">
              <a:lnSpc>
                <a:spcPct val="100000"/>
              </a:lnSpc>
              <a:spcBef>
                <a:spcPts val="0"/>
              </a:spcBef>
              <a:spcAft>
                <a:spcPts val="0"/>
              </a:spcAft>
              <a:buClr>
                <a:srgbClr val="002060"/>
              </a:buClr>
              <a:buSzPts val="2600"/>
              <a:buFont typeface="Arial"/>
              <a:buChar char="•"/>
            </a:pPr>
            <a:r>
              <a:rPr b="0" i="0" lang="en-US" sz="2600" u="none" cap="none" strike="noStrike">
                <a:solidFill>
                  <a:srgbClr val="002060"/>
                </a:solidFill>
                <a:latin typeface="Calibri"/>
                <a:ea typeface="Calibri"/>
                <a:cs typeface="Calibri"/>
                <a:sym typeface="Calibri"/>
              </a:rPr>
              <a:t>If the Member knows they have done something wrong and might be receiving some type of discipline other than a removal or downgrade, advise Member it is best to be humble and remorseful when answering the questions.</a:t>
            </a:r>
            <a:endParaRPr b="0" i="0" sz="22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2200"/>
              <a:buFont typeface="Arial"/>
              <a:buNone/>
            </a:pPr>
            <a:r>
              <a:t/>
            </a:r>
            <a:endParaRPr b="0" i="0" sz="2200" u="none" cap="none" strike="noStrike">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g2f8427a8e8e_0_15"/>
          <p:cNvSpPr txBox="1"/>
          <p:nvPr>
            <p:ph type="title"/>
          </p:nvPr>
        </p:nvSpPr>
        <p:spPr>
          <a:xfrm>
            <a:off x="755821" y="2660"/>
            <a:ext cx="10515600" cy="13257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C00000"/>
              </a:buClr>
              <a:buSzPts val="4400"/>
              <a:buFont typeface="Arial"/>
              <a:buNone/>
            </a:pPr>
            <a:r>
              <a:rPr lang="en-US">
                <a:solidFill>
                  <a:srgbClr val="C00000"/>
                </a:solidFill>
              </a:rPr>
              <a:t>Investigative Interview / PDI</a:t>
            </a:r>
            <a:endParaRPr/>
          </a:p>
        </p:txBody>
      </p:sp>
      <p:sp>
        <p:nvSpPr>
          <p:cNvPr id="224" name="Google Shape;224;g2f8427a8e8e_0_15"/>
          <p:cNvSpPr txBox="1"/>
          <p:nvPr/>
        </p:nvSpPr>
        <p:spPr>
          <a:xfrm>
            <a:off x="650789" y="1091223"/>
            <a:ext cx="11055300" cy="5402700"/>
          </a:xfrm>
          <a:prstGeom prst="rect">
            <a:avLst/>
          </a:prstGeom>
          <a:noFill/>
          <a:ln>
            <a:noFill/>
          </a:ln>
        </p:spPr>
        <p:txBody>
          <a:bodyPr anchorCtr="0" anchor="t" bIns="45700" lIns="91425" spcFirstLastPara="1" rIns="91425" wrap="square" tIns="45700">
            <a:spAutoFit/>
          </a:bodyPr>
          <a:lstStyle/>
          <a:p>
            <a:pPr indent="0" lvl="0" marL="45720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2060"/>
              </a:buClr>
              <a:buSzPts val="1800"/>
              <a:buFont typeface="Arial"/>
              <a:buChar char="•"/>
            </a:pPr>
            <a:r>
              <a:rPr b="0" i="0" lang="en-US" sz="3100" u="none" cap="none" strike="noStrike">
                <a:solidFill>
                  <a:srgbClr val="002060"/>
                </a:solidFill>
                <a:latin typeface="Calibri"/>
                <a:ea typeface="Calibri"/>
                <a:cs typeface="Calibri"/>
                <a:sym typeface="Calibri"/>
              </a:rPr>
              <a:t>If </a:t>
            </a:r>
            <a:r>
              <a:rPr b="0" i="0" lang="en-US" sz="3000" u="none" cap="none" strike="noStrike">
                <a:solidFill>
                  <a:srgbClr val="002060"/>
                </a:solidFill>
                <a:latin typeface="Calibri"/>
                <a:ea typeface="Calibri"/>
                <a:cs typeface="Calibri"/>
                <a:sym typeface="Calibri"/>
              </a:rPr>
              <a:t>the Manager is being hostile towards the member, stop the Interview.</a:t>
            </a:r>
            <a:endParaRPr b="0" i="0" sz="26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3000"/>
              <a:buFont typeface="Arial"/>
              <a:buNone/>
            </a:pPr>
            <a:r>
              <a:t/>
            </a:r>
            <a:endParaRPr b="0" i="0" sz="3000" u="none" cap="none" strike="noStrike">
              <a:solidFill>
                <a:srgbClr val="002060"/>
              </a:solidFill>
              <a:latin typeface="Calibri"/>
              <a:ea typeface="Calibri"/>
              <a:cs typeface="Calibri"/>
              <a:sym typeface="Calibri"/>
            </a:endParaRPr>
          </a:p>
          <a:p>
            <a:pPr indent="-285750" lvl="0" marL="285750" marR="0" rtl="0" algn="l">
              <a:lnSpc>
                <a:spcPct val="100000"/>
              </a:lnSpc>
              <a:spcBef>
                <a:spcPts val="0"/>
              </a:spcBef>
              <a:spcAft>
                <a:spcPts val="0"/>
              </a:spcAft>
              <a:buClr>
                <a:srgbClr val="002060"/>
              </a:buClr>
              <a:buSzPts val="3000"/>
              <a:buFont typeface="Arial"/>
              <a:buChar char="•"/>
            </a:pPr>
            <a:r>
              <a:rPr b="0" i="0" lang="en-US" sz="3000" u="none" cap="none" strike="noStrike">
                <a:solidFill>
                  <a:srgbClr val="002060"/>
                </a:solidFill>
                <a:latin typeface="Calibri"/>
                <a:ea typeface="Calibri"/>
                <a:cs typeface="Calibri"/>
                <a:sym typeface="Calibri"/>
              </a:rPr>
              <a:t>Once the interview has been completed, if appropriate ask what type of discipline he/she is considering.</a:t>
            </a:r>
            <a:endParaRPr b="0" i="0" sz="26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3000"/>
              <a:buFont typeface="Arial"/>
              <a:buNone/>
            </a:pPr>
            <a:r>
              <a:t/>
            </a:r>
            <a:endParaRPr b="0" i="0" sz="3000" u="none" cap="none" strike="noStrike">
              <a:solidFill>
                <a:srgbClr val="002060"/>
              </a:solidFill>
              <a:latin typeface="Calibri"/>
              <a:ea typeface="Calibri"/>
              <a:cs typeface="Calibri"/>
              <a:sym typeface="Calibri"/>
            </a:endParaRPr>
          </a:p>
          <a:p>
            <a:pPr indent="-285750" lvl="0" marL="285750" marR="0" rtl="0" algn="l">
              <a:lnSpc>
                <a:spcPct val="100000"/>
              </a:lnSpc>
              <a:spcBef>
                <a:spcPts val="0"/>
              </a:spcBef>
              <a:spcAft>
                <a:spcPts val="0"/>
              </a:spcAft>
              <a:buClr>
                <a:srgbClr val="002060"/>
              </a:buClr>
              <a:buSzPts val="3000"/>
              <a:buFont typeface="Arial"/>
              <a:buChar char="•"/>
            </a:pPr>
            <a:r>
              <a:rPr b="0" i="0" lang="en-US" sz="3000" u="none" cap="none" strike="noStrike">
                <a:solidFill>
                  <a:srgbClr val="002060"/>
                </a:solidFill>
                <a:latin typeface="Calibri"/>
                <a:ea typeface="Calibri"/>
                <a:cs typeface="Calibri"/>
                <a:sym typeface="Calibri"/>
              </a:rPr>
              <a:t>You may be able to use this time to discuss a settlement for the member.</a:t>
            </a:r>
            <a:endParaRPr b="0" i="0" sz="26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3000"/>
              <a:buFont typeface="Arial"/>
              <a:buNone/>
            </a:pPr>
            <a:r>
              <a:t/>
            </a:r>
            <a:endParaRPr b="0" i="0" sz="3000" u="none" cap="none" strike="noStrike">
              <a:solidFill>
                <a:srgbClr val="002060"/>
              </a:solidFill>
              <a:latin typeface="Calibri"/>
              <a:ea typeface="Calibri"/>
              <a:cs typeface="Calibri"/>
              <a:sym typeface="Calibri"/>
            </a:endParaRPr>
          </a:p>
          <a:p>
            <a:pPr indent="-285750" lvl="0" marL="285750" marR="0" rtl="0" algn="l">
              <a:lnSpc>
                <a:spcPct val="100000"/>
              </a:lnSpc>
              <a:spcBef>
                <a:spcPts val="0"/>
              </a:spcBef>
              <a:spcAft>
                <a:spcPts val="0"/>
              </a:spcAft>
              <a:buClr>
                <a:srgbClr val="002060"/>
              </a:buClr>
              <a:buSzPts val="3000"/>
              <a:buFont typeface="Arial"/>
              <a:buChar char="•"/>
            </a:pPr>
            <a:r>
              <a:rPr b="0" i="0" lang="en-US" sz="3000" u="none" cap="none" strike="noStrike">
                <a:solidFill>
                  <a:srgbClr val="002060"/>
                </a:solidFill>
                <a:latin typeface="Calibri"/>
                <a:ea typeface="Calibri"/>
                <a:cs typeface="Calibri"/>
                <a:sym typeface="Calibri"/>
              </a:rPr>
              <a:t>Use the questions to prepare for your negotiation for a settlement for the Member.</a:t>
            </a:r>
            <a:endParaRPr b="0" i="0" sz="2600" u="none" cap="none" strike="noStrike">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g2f8427a8e8e_0_75"/>
          <p:cNvSpPr txBox="1"/>
          <p:nvPr>
            <p:ph type="title"/>
          </p:nvPr>
        </p:nvSpPr>
        <p:spPr>
          <a:xfrm>
            <a:off x="838200" y="365125"/>
            <a:ext cx="10515600" cy="8376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C00000"/>
              </a:buClr>
              <a:buSzPts val="3600"/>
              <a:buFont typeface="Arial"/>
              <a:buNone/>
            </a:pPr>
            <a:r>
              <a:rPr lang="en-US" sz="3600">
                <a:solidFill>
                  <a:srgbClr val="C00000"/>
                </a:solidFill>
              </a:rPr>
              <a:t>Reaching a settlement</a:t>
            </a:r>
            <a:endParaRPr/>
          </a:p>
        </p:txBody>
      </p:sp>
      <p:sp>
        <p:nvSpPr>
          <p:cNvPr id="230" name="Google Shape;230;g2f8427a8e8e_0_75"/>
          <p:cNvSpPr txBox="1"/>
          <p:nvPr/>
        </p:nvSpPr>
        <p:spPr>
          <a:xfrm>
            <a:off x="1169773" y="1489263"/>
            <a:ext cx="10322100" cy="6003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0" i="0" lang="en-US" sz="3000" u="none" cap="none" strike="noStrike">
                <a:solidFill>
                  <a:srgbClr val="002060"/>
                </a:solidFill>
                <a:latin typeface="Calibri"/>
                <a:ea typeface="Calibri"/>
                <a:cs typeface="Calibri"/>
                <a:sym typeface="Calibri"/>
              </a:rPr>
              <a:t>Creating settlements when the manager doesn’t want to reduce discipline. </a:t>
            </a:r>
            <a:endParaRPr b="0" i="0" sz="30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3200"/>
              <a:buFont typeface="Arial"/>
              <a:buNone/>
            </a:pPr>
            <a:r>
              <a:t/>
            </a:r>
            <a:endParaRPr b="0" i="0" sz="30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3200"/>
              <a:buFont typeface="Arial"/>
              <a:buNone/>
            </a:pPr>
            <a:r>
              <a:rPr b="0" i="0" lang="en-US" sz="3000" u="none" cap="none" strike="noStrike">
                <a:solidFill>
                  <a:srgbClr val="002060"/>
                </a:solidFill>
                <a:latin typeface="Calibri"/>
                <a:ea typeface="Calibri"/>
                <a:cs typeface="Calibri"/>
                <a:sym typeface="Calibri"/>
              </a:rPr>
              <a:t>Access situation from both sides, Manager and MPOO</a:t>
            </a:r>
            <a:endParaRPr b="0" i="0" sz="30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3200"/>
              <a:buFont typeface="Arial"/>
              <a:buNone/>
            </a:pPr>
            <a:r>
              <a:t/>
            </a:r>
            <a:endParaRPr b="0" i="0" sz="30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3200"/>
              <a:buFont typeface="Arial"/>
              <a:buNone/>
            </a:pPr>
            <a:r>
              <a:rPr b="0" i="0" lang="en-US" sz="3000" u="none" cap="none" strike="noStrike">
                <a:solidFill>
                  <a:srgbClr val="002060"/>
                </a:solidFill>
                <a:latin typeface="Calibri"/>
                <a:ea typeface="Calibri"/>
                <a:cs typeface="Calibri"/>
                <a:sym typeface="Calibri"/>
              </a:rPr>
              <a:t>Be prepared to address disciplinary actions/issues</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2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200"/>
              <a:buFont typeface="Arial"/>
              <a:buNone/>
            </a:pPr>
            <a:r>
              <a:rPr b="0" i="0" lang="en-US" sz="3000" u="none" cap="none" strike="noStrike">
                <a:solidFill>
                  <a:srgbClr val="002060"/>
                </a:solidFill>
                <a:latin typeface="Calibri"/>
                <a:ea typeface="Calibri"/>
                <a:cs typeface="Calibri"/>
                <a:sym typeface="Calibri"/>
              </a:rPr>
              <a:t>Have a goal set or be fully prepared to settle the case.</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200"/>
              <a:buFont typeface="Arial"/>
              <a:buNone/>
            </a:pPr>
            <a:r>
              <a:t/>
            </a:r>
            <a:endParaRPr b="0" i="0" sz="30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3200"/>
              <a:buFont typeface="Arial"/>
              <a:buNone/>
            </a:pPr>
            <a:r>
              <a:rPr b="0" i="0" lang="en-US" sz="3000" u="none" cap="none" strike="noStrike">
                <a:solidFill>
                  <a:srgbClr val="002060"/>
                </a:solidFill>
                <a:latin typeface="Calibri"/>
                <a:ea typeface="Calibri"/>
                <a:cs typeface="Calibri"/>
                <a:sym typeface="Calibri"/>
              </a:rPr>
              <a:t>Take good notes from phone conversations.</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2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200"/>
              <a:buFont typeface="Arial"/>
              <a:buNone/>
            </a:pPr>
            <a:r>
              <a:rPr b="0" i="0" lang="en-US" sz="3000" u="none" cap="none" strike="noStrike">
                <a:solidFill>
                  <a:srgbClr val="002060"/>
                </a:solidFill>
                <a:latin typeface="Calibri"/>
                <a:ea typeface="Calibri"/>
                <a:cs typeface="Calibri"/>
                <a:sym typeface="Calibri"/>
              </a:rPr>
              <a:t>Follow-up email summarizing phone conversation</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200"/>
              <a:buFont typeface="Arial"/>
              <a:buNone/>
            </a:pPr>
            <a:r>
              <a:t/>
            </a:r>
            <a:endParaRPr b="0" i="0" sz="30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3200"/>
              <a:buFont typeface="Arial"/>
              <a:buNone/>
            </a:pPr>
            <a:r>
              <a:rPr b="0" i="0" lang="en-US" sz="3000" u="none" cap="none" strike="noStrike">
                <a:solidFill>
                  <a:srgbClr val="002060"/>
                </a:solidFill>
                <a:latin typeface="Calibri"/>
                <a:ea typeface="Calibri"/>
                <a:cs typeface="Calibri"/>
                <a:sym typeface="Calibri"/>
              </a:rPr>
              <a:t>Keep a copies of all communications</a:t>
            </a:r>
            <a:endParaRPr b="0" i="0" sz="1200" u="none" cap="none" strike="noStrike">
              <a:solidFill>
                <a:srgbClr val="00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g2f8427a8e8e_0_93"/>
          <p:cNvSpPr txBox="1"/>
          <p:nvPr>
            <p:ph type="title"/>
          </p:nvPr>
        </p:nvSpPr>
        <p:spPr>
          <a:xfrm>
            <a:off x="838200" y="365125"/>
            <a:ext cx="10515600" cy="9528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C00000"/>
              </a:buClr>
              <a:buSzPts val="4400"/>
              <a:buFont typeface="Arial"/>
              <a:buNone/>
            </a:pPr>
            <a:r>
              <a:rPr lang="en-US">
                <a:solidFill>
                  <a:srgbClr val="C00000"/>
                </a:solidFill>
              </a:rPr>
              <a:t>PIP (Performance Improvement Plan)</a:t>
            </a:r>
            <a:endParaRPr/>
          </a:p>
        </p:txBody>
      </p:sp>
      <p:sp>
        <p:nvSpPr>
          <p:cNvPr id="236" name="Google Shape;236;g2f8427a8e8e_0_93"/>
          <p:cNvSpPr txBox="1"/>
          <p:nvPr/>
        </p:nvSpPr>
        <p:spPr>
          <a:xfrm>
            <a:off x="838200" y="1219201"/>
            <a:ext cx="10515600" cy="5756700"/>
          </a:xfrm>
          <a:prstGeom prst="rect">
            <a:avLst/>
          </a:prstGeom>
          <a:noFill/>
          <a:ln>
            <a:noFill/>
          </a:ln>
        </p:spPr>
        <p:txBody>
          <a:bodyPr anchorCtr="0" anchor="t" bIns="45700" lIns="91425" spcFirstLastPara="1" rIns="91425" wrap="square" tIns="45700">
            <a:spAutoFit/>
          </a:bodyPr>
          <a:lstStyle/>
          <a:p>
            <a:pPr indent="-285750" lvl="0" marL="285750" marR="0" rtl="0" algn="l">
              <a:lnSpc>
                <a:spcPct val="100000"/>
              </a:lnSpc>
              <a:spcBef>
                <a:spcPts val="0"/>
              </a:spcBef>
              <a:spcAft>
                <a:spcPts val="0"/>
              </a:spcAft>
              <a:buClr>
                <a:srgbClr val="002060"/>
              </a:buClr>
              <a:buSzPts val="2800"/>
              <a:buFont typeface="Arial"/>
              <a:buChar char="•"/>
            </a:pPr>
            <a:r>
              <a:rPr b="0" i="0" lang="en-US" sz="2800" u="none" cap="none" strike="noStrike">
                <a:solidFill>
                  <a:srgbClr val="002060"/>
                </a:solidFill>
                <a:latin typeface="Calibri"/>
                <a:ea typeface="Calibri"/>
                <a:cs typeface="Calibri"/>
                <a:sym typeface="Calibri"/>
              </a:rPr>
              <a:t>Alternative Means to correct repeated issues.</a:t>
            </a:r>
            <a:endParaRPr b="0" i="0" sz="14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2060"/>
              </a:buClr>
              <a:buSzPts val="2800"/>
              <a:buFont typeface="Arial"/>
              <a:buChar char="•"/>
            </a:pPr>
            <a:r>
              <a:rPr b="0" i="0" lang="en-US" sz="2800" u="none" cap="none" strike="noStrike">
                <a:solidFill>
                  <a:srgbClr val="002060"/>
                </a:solidFill>
                <a:latin typeface="Calibri"/>
                <a:ea typeface="Calibri"/>
                <a:cs typeface="Calibri"/>
                <a:sym typeface="Calibri"/>
              </a:rPr>
              <a:t>Produces List of what improvement is needed – Ask PM/Manager for Input.  PM/Manager can provide obstacles in achieving  goals.</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2060"/>
              </a:buClr>
              <a:buSzPts val="2800"/>
              <a:buFont typeface="Arial"/>
              <a:buChar char="•"/>
            </a:pPr>
            <a:r>
              <a:rPr b="0" i="0" lang="en-US" sz="2800" u="none" cap="none" strike="noStrike">
                <a:solidFill>
                  <a:srgbClr val="002060"/>
                </a:solidFill>
                <a:latin typeface="Calibri"/>
                <a:ea typeface="Calibri"/>
                <a:cs typeface="Calibri"/>
                <a:sym typeface="Calibri"/>
              </a:rPr>
              <a:t>MPOO/Manager shows support / Offers Training.</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2060"/>
              </a:buClr>
              <a:buSzPts val="2800"/>
              <a:buFont typeface="Arial"/>
              <a:buChar char="•"/>
            </a:pPr>
            <a:r>
              <a:rPr b="0" i="0" lang="en-US" sz="2800" u="none" cap="none" strike="noStrike">
                <a:solidFill>
                  <a:srgbClr val="002060"/>
                </a:solidFill>
                <a:latin typeface="Calibri"/>
                <a:ea typeface="Calibri"/>
                <a:cs typeface="Calibri"/>
                <a:sym typeface="Calibri"/>
              </a:rPr>
              <a:t>Set time frame to achieve goals.</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2060"/>
              </a:buClr>
              <a:buSzPts val="2800"/>
              <a:buFont typeface="Arial"/>
              <a:buChar char="•"/>
            </a:pPr>
            <a:r>
              <a:rPr b="0" i="0" lang="en-US" sz="2800" u="none" cap="none" strike="noStrike">
                <a:solidFill>
                  <a:srgbClr val="002060"/>
                </a:solidFill>
                <a:latin typeface="Calibri"/>
                <a:ea typeface="Calibri"/>
                <a:cs typeface="Calibri"/>
                <a:sym typeface="Calibri"/>
              </a:rPr>
              <a:t>If PM/Manager cannot meet goals – </a:t>
            </a:r>
            <a:r>
              <a:rPr b="0" i="0" lang="en-US" sz="2800" u="sng" cap="none" strike="noStrike">
                <a:solidFill>
                  <a:srgbClr val="002060"/>
                </a:solidFill>
                <a:latin typeface="Calibri"/>
                <a:ea typeface="Calibri"/>
                <a:cs typeface="Calibri"/>
                <a:sym typeface="Calibri"/>
              </a:rPr>
              <a:t>Notify MPOO/Manager in writing </a:t>
            </a:r>
            <a:r>
              <a:rPr b="0" i="0" lang="en-US" sz="2800" u="none" cap="none" strike="noStrike">
                <a:solidFill>
                  <a:srgbClr val="002060"/>
                </a:solidFill>
                <a:latin typeface="Calibri"/>
                <a:ea typeface="Calibri"/>
                <a:cs typeface="Calibri"/>
                <a:sym typeface="Calibri"/>
              </a:rPr>
              <a:t>– Give valid reasons.</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2060"/>
              </a:buClr>
              <a:buSzPts val="2800"/>
              <a:buFont typeface="Arial"/>
              <a:buChar char="•"/>
            </a:pPr>
            <a:r>
              <a:rPr b="0" i="0" lang="en-US" sz="2800" u="none" cap="none" strike="noStrike">
                <a:solidFill>
                  <a:srgbClr val="002060"/>
                </a:solidFill>
                <a:latin typeface="Calibri"/>
                <a:ea typeface="Calibri"/>
                <a:cs typeface="Calibri"/>
                <a:sym typeface="Calibri"/>
              </a:rPr>
              <a:t>At end of time frame, if achieved, PM/Manager should be cleared.</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2060"/>
              </a:buClr>
              <a:buSzPts val="2800"/>
              <a:buFont typeface="Arial"/>
              <a:buChar char="•"/>
            </a:pPr>
            <a:r>
              <a:rPr b="0" i="0" lang="en-US" sz="2800" u="none" cap="none" strike="noStrike">
                <a:solidFill>
                  <a:srgbClr val="002060"/>
                </a:solidFill>
                <a:latin typeface="Calibri"/>
                <a:ea typeface="Calibri"/>
                <a:cs typeface="Calibri"/>
                <a:sym typeface="Calibri"/>
              </a:rPr>
              <a:t>Failed goals, MPOO/Manager may allot more time or discipline may follow.</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2060"/>
              </a:buClr>
              <a:buSzPts val="2800"/>
              <a:buFont typeface="Arial"/>
              <a:buChar char="•"/>
            </a:pPr>
            <a:r>
              <a:rPr b="0" i="0" lang="en-US" sz="2800" u="none" cap="none" strike="noStrike">
                <a:solidFill>
                  <a:srgbClr val="002060"/>
                </a:solidFill>
                <a:latin typeface="Calibri"/>
                <a:ea typeface="Calibri"/>
                <a:cs typeface="Calibri"/>
                <a:sym typeface="Calibri"/>
              </a:rPr>
              <a:t>Manager/PM should always have a representative with him/her.</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2060"/>
              </a:buClr>
              <a:buSzPts val="2800"/>
              <a:buFont typeface="Arial"/>
              <a:buChar char="•"/>
            </a:pPr>
            <a:r>
              <a:rPr b="0" i="0" lang="en-US" sz="2800" u="none" cap="none" strike="noStrike">
                <a:solidFill>
                  <a:srgbClr val="002060"/>
                </a:solidFill>
                <a:latin typeface="Calibri"/>
                <a:ea typeface="Calibri"/>
                <a:cs typeface="Calibri"/>
                <a:sym typeface="Calibri"/>
              </a:rPr>
              <a:t>The KEY in the PIP Process is communication.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g2f8427a8e8e_0_41"/>
          <p:cNvSpPr txBox="1"/>
          <p:nvPr/>
        </p:nvSpPr>
        <p:spPr>
          <a:xfrm>
            <a:off x="1721708" y="1548714"/>
            <a:ext cx="8056500" cy="28014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8800"/>
              <a:buFont typeface="Arial"/>
              <a:buNone/>
            </a:pPr>
            <a:r>
              <a:t/>
            </a:r>
            <a:endParaRPr b="0" i="0" sz="8800" u="none" cap="none" strike="noStrike">
              <a:solidFill>
                <a:srgbClr val="C00000"/>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8800"/>
              <a:buFont typeface="Arial"/>
              <a:buNone/>
            </a:pPr>
            <a:r>
              <a:rPr b="0" i="0" lang="en-US" sz="8800" u="none" cap="none" strike="noStrike">
                <a:solidFill>
                  <a:srgbClr val="C00000"/>
                </a:solidFill>
                <a:latin typeface="Calibri"/>
                <a:ea typeface="Calibri"/>
                <a:cs typeface="Calibri"/>
                <a:sym typeface="Calibri"/>
              </a:rPr>
              <a:t>Questions??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8"/>
          <p:cNvSpPr txBox="1"/>
          <p:nvPr>
            <p:ph type="title"/>
          </p:nvPr>
        </p:nvSpPr>
        <p:spPr>
          <a:xfrm>
            <a:off x="838200" y="142703"/>
            <a:ext cx="10515600" cy="870551"/>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C00000"/>
              </a:buClr>
              <a:buSzPts val="4800"/>
              <a:buFont typeface="Arial"/>
              <a:buNone/>
            </a:pPr>
            <a:r>
              <a:rPr lang="en-US" sz="4800">
                <a:solidFill>
                  <a:srgbClr val="C00000"/>
                </a:solidFill>
              </a:rPr>
              <a:t>Mediation</a:t>
            </a:r>
            <a:endParaRPr/>
          </a:p>
        </p:txBody>
      </p:sp>
      <p:sp>
        <p:nvSpPr>
          <p:cNvPr id="247" name="Google Shape;247;p8"/>
          <p:cNvSpPr txBox="1"/>
          <p:nvPr/>
        </p:nvSpPr>
        <p:spPr>
          <a:xfrm>
            <a:off x="1804087" y="1089454"/>
            <a:ext cx="8938200" cy="5987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300"/>
              <a:buFont typeface="Arial"/>
              <a:buNone/>
            </a:pPr>
            <a:r>
              <a:rPr b="0" i="0" lang="en-US" sz="4100" u="none" cap="none" strike="noStrike">
                <a:solidFill>
                  <a:srgbClr val="002060"/>
                </a:solidFill>
                <a:latin typeface="Calibri"/>
                <a:ea typeface="Calibri"/>
                <a:cs typeface="Calibri"/>
                <a:sym typeface="Calibri"/>
              </a:rPr>
              <a:t>Alternate Dispute Resolution</a:t>
            </a:r>
            <a:endParaRPr b="0" i="0" sz="3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300"/>
              <a:buFont typeface="Arial"/>
              <a:buNone/>
            </a:pPr>
            <a:r>
              <a:t/>
            </a:r>
            <a:endParaRPr b="0" i="0" sz="41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300"/>
              <a:buFont typeface="Arial"/>
              <a:buNone/>
            </a:pPr>
            <a:r>
              <a:rPr b="0" i="0" lang="en-US" sz="4100" u="none" cap="none" strike="noStrike">
                <a:solidFill>
                  <a:srgbClr val="002060"/>
                </a:solidFill>
                <a:latin typeface="Calibri"/>
                <a:ea typeface="Calibri"/>
                <a:cs typeface="Calibri"/>
                <a:sym typeface="Calibri"/>
              </a:rPr>
              <a:t>Redress—EEO</a:t>
            </a:r>
            <a:endParaRPr b="0" i="0" sz="3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300"/>
              <a:buFont typeface="Arial"/>
              <a:buNone/>
            </a:pPr>
            <a:r>
              <a:t/>
            </a:r>
            <a:endParaRPr b="0" i="0" sz="41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300"/>
              <a:buFont typeface="Arial"/>
              <a:buNone/>
            </a:pPr>
            <a:r>
              <a:rPr b="0" i="0" lang="en-US" sz="4100" u="none" cap="none" strike="noStrike">
                <a:solidFill>
                  <a:srgbClr val="002060"/>
                </a:solidFill>
                <a:latin typeface="Calibri"/>
                <a:ea typeface="Calibri"/>
                <a:cs typeface="Calibri"/>
                <a:sym typeface="Calibri"/>
              </a:rPr>
              <a:t>Mediation – ELM 650</a:t>
            </a:r>
            <a:endParaRPr b="0" i="0" sz="3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300"/>
              <a:buFont typeface="Arial"/>
              <a:buNone/>
            </a:pPr>
            <a:r>
              <a:t/>
            </a:r>
            <a:endParaRPr b="0" i="0" sz="41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300"/>
              <a:buFont typeface="Arial"/>
              <a:buNone/>
            </a:pPr>
            <a:r>
              <a:rPr b="0" i="0" lang="en-US" sz="4100" u="none" cap="none" strike="noStrike">
                <a:solidFill>
                  <a:srgbClr val="002060"/>
                </a:solidFill>
                <a:latin typeface="Calibri"/>
                <a:ea typeface="Calibri"/>
                <a:cs typeface="Calibri"/>
                <a:sym typeface="Calibri"/>
              </a:rPr>
              <a:t>ADR is voluntary</a:t>
            </a:r>
            <a:endParaRPr b="0" i="0" sz="3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300"/>
              <a:buFont typeface="Arial"/>
              <a:buNone/>
            </a:pPr>
            <a:r>
              <a:t/>
            </a:r>
            <a:endParaRPr b="0" i="0" sz="41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300"/>
              <a:buFont typeface="Arial"/>
              <a:buNone/>
            </a:pPr>
            <a:r>
              <a:rPr b="0" i="0" lang="en-US" sz="4100" u="none" cap="none" strike="noStrike">
                <a:solidFill>
                  <a:srgbClr val="002060"/>
                </a:solidFill>
                <a:latin typeface="Calibri"/>
                <a:ea typeface="Calibri"/>
                <a:cs typeface="Calibri"/>
                <a:sym typeface="Calibri"/>
              </a:rPr>
              <a:t>Set rules of evidence are presented</a:t>
            </a:r>
            <a:endParaRPr b="0" i="0" sz="3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3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g2f8427a8e8e_0_53"/>
          <p:cNvSpPr txBox="1"/>
          <p:nvPr>
            <p:ph type="title"/>
          </p:nvPr>
        </p:nvSpPr>
        <p:spPr>
          <a:xfrm>
            <a:off x="838200" y="142703"/>
            <a:ext cx="10515600" cy="8706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C00000"/>
              </a:buClr>
              <a:buSzPts val="4800"/>
              <a:buFont typeface="Arial"/>
              <a:buNone/>
            </a:pPr>
            <a:r>
              <a:rPr lang="en-US" sz="4800">
                <a:solidFill>
                  <a:srgbClr val="C00000"/>
                </a:solidFill>
              </a:rPr>
              <a:t>Mediation</a:t>
            </a:r>
            <a:endParaRPr/>
          </a:p>
        </p:txBody>
      </p:sp>
      <p:sp>
        <p:nvSpPr>
          <p:cNvPr id="253" name="Google Shape;253;g2f8427a8e8e_0_53"/>
          <p:cNvSpPr txBox="1"/>
          <p:nvPr/>
        </p:nvSpPr>
        <p:spPr>
          <a:xfrm>
            <a:off x="1804087" y="1089454"/>
            <a:ext cx="8938200" cy="5756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3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300"/>
              <a:buFont typeface="Arial"/>
              <a:buNone/>
            </a:pPr>
            <a:r>
              <a:t/>
            </a:r>
            <a:endParaRPr b="0" i="0" sz="34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300"/>
              <a:buFont typeface="Arial"/>
              <a:buNone/>
            </a:pPr>
            <a:r>
              <a:rPr b="0" i="0" lang="en-US" sz="3400" u="none" cap="none" strike="noStrike">
                <a:solidFill>
                  <a:srgbClr val="002060"/>
                </a:solidFill>
                <a:latin typeface="Calibri"/>
                <a:ea typeface="Calibri"/>
                <a:cs typeface="Calibri"/>
                <a:sym typeface="Calibri"/>
              </a:rPr>
              <a:t>Mediator – Neutral</a:t>
            </a:r>
            <a:endParaRPr b="0" i="0" sz="25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300"/>
              <a:buFont typeface="Arial"/>
              <a:buNone/>
            </a:pPr>
            <a:r>
              <a:t/>
            </a:r>
            <a:endParaRPr b="0" i="0" sz="34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300"/>
              <a:buFont typeface="Arial"/>
              <a:buNone/>
            </a:pPr>
            <a:r>
              <a:rPr b="0" i="0" lang="en-US" sz="3400" u="none" cap="none" strike="noStrike">
                <a:solidFill>
                  <a:srgbClr val="002060"/>
                </a:solidFill>
                <a:latin typeface="Calibri"/>
                <a:ea typeface="Calibri"/>
                <a:cs typeface="Calibri"/>
                <a:sym typeface="Calibri"/>
              </a:rPr>
              <a:t>Mediator does not offer solutions</a:t>
            </a:r>
            <a:endParaRPr b="0" i="0" sz="25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300"/>
              <a:buFont typeface="Arial"/>
              <a:buNone/>
            </a:pPr>
            <a:r>
              <a:t/>
            </a:r>
            <a:endParaRPr b="0" i="0" sz="34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300"/>
              <a:buFont typeface="Arial"/>
              <a:buNone/>
            </a:pPr>
            <a:r>
              <a:rPr b="0" i="0" lang="en-US" sz="3400" u="none" cap="none" strike="noStrike">
                <a:solidFill>
                  <a:srgbClr val="002060"/>
                </a:solidFill>
                <a:latin typeface="Calibri"/>
                <a:ea typeface="Calibri"/>
                <a:cs typeface="Calibri"/>
                <a:sym typeface="Calibri"/>
              </a:rPr>
              <a:t>Mediation is confidential</a:t>
            </a:r>
            <a:endParaRPr b="0" i="0" sz="25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300"/>
              <a:buFont typeface="Arial"/>
              <a:buNone/>
            </a:pPr>
            <a:r>
              <a:t/>
            </a:r>
            <a:endParaRPr b="0" i="0" sz="34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300"/>
              <a:buFont typeface="Arial"/>
              <a:buNone/>
            </a:pPr>
            <a:r>
              <a:rPr b="0" i="0" lang="en-US" sz="3400" u="none" cap="none" strike="noStrike">
                <a:solidFill>
                  <a:srgbClr val="002060"/>
                </a:solidFill>
                <a:latin typeface="Calibri"/>
                <a:ea typeface="Calibri"/>
                <a:cs typeface="Calibri"/>
                <a:sym typeface="Calibri"/>
              </a:rPr>
              <a:t>Main Goal – Get a settlement</a:t>
            </a:r>
            <a:endParaRPr b="0" i="0" sz="25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300"/>
              <a:buFont typeface="Arial"/>
              <a:buNone/>
            </a:pPr>
            <a:r>
              <a:t/>
            </a:r>
            <a:endParaRPr b="0" i="0" sz="34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300"/>
              <a:buFont typeface="Arial"/>
              <a:buNone/>
            </a:pPr>
            <a:r>
              <a:rPr b="0" i="0" lang="en-US" sz="3400" u="none" cap="none" strike="noStrike">
                <a:solidFill>
                  <a:srgbClr val="002060"/>
                </a:solidFill>
                <a:latin typeface="Calibri"/>
                <a:ea typeface="Calibri"/>
                <a:cs typeface="Calibri"/>
                <a:sym typeface="Calibri"/>
              </a:rPr>
              <a:t>Each Party explains/details story</a:t>
            </a:r>
            <a:endParaRPr b="0" i="0" sz="25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3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g2f8427a8e8e_0_58"/>
          <p:cNvSpPr txBox="1"/>
          <p:nvPr>
            <p:ph type="title"/>
          </p:nvPr>
        </p:nvSpPr>
        <p:spPr>
          <a:xfrm>
            <a:off x="838200" y="142703"/>
            <a:ext cx="10515600" cy="8706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C00000"/>
              </a:buClr>
              <a:buSzPts val="4800"/>
              <a:buFont typeface="Arial"/>
              <a:buNone/>
            </a:pPr>
            <a:r>
              <a:rPr lang="en-US" sz="4800">
                <a:solidFill>
                  <a:srgbClr val="C00000"/>
                </a:solidFill>
              </a:rPr>
              <a:t>Mediation</a:t>
            </a:r>
            <a:endParaRPr/>
          </a:p>
        </p:txBody>
      </p:sp>
      <p:sp>
        <p:nvSpPr>
          <p:cNvPr id="259" name="Google Shape;259;g2f8427a8e8e_0_58"/>
          <p:cNvSpPr txBox="1"/>
          <p:nvPr/>
        </p:nvSpPr>
        <p:spPr>
          <a:xfrm>
            <a:off x="1804087" y="1089454"/>
            <a:ext cx="8938200" cy="6033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300"/>
              <a:buFont typeface="Arial"/>
              <a:buNone/>
            </a:pPr>
            <a:r>
              <a:t/>
            </a:r>
            <a:endParaRPr b="0" i="0" sz="23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300"/>
              <a:buFont typeface="Arial"/>
              <a:buNone/>
            </a:pPr>
            <a:r>
              <a:rPr b="0" i="0" lang="en-US" sz="3300" u="none" cap="none" strike="noStrike">
                <a:solidFill>
                  <a:srgbClr val="002060"/>
                </a:solidFill>
                <a:latin typeface="Calibri"/>
                <a:ea typeface="Calibri"/>
                <a:cs typeface="Calibri"/>
                <a:sym typeface="Calibri"/>
              </a:rPr>
              <a:t>Mediator clarify/identify issues</a:t>
            </a:r>
            <a:endParaRPr b="0" i="0" sz="2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300"/>
              <a:buFont typeface="Arial"/>
              <a:buNone/>
            </a:pPr>
            <a:r>
              <a:t/>
            </a:r>
            <a:endParaRPr b="0" i="0" sz="33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300"/>
              <a:buFont typeface="Arial"/>
              <a:buNone/>
            </a:pPr>
            <a:r>
              <a:rPr b="0" i="0" lang="en-US" sz="3300" u="none" cap="none" strike="noStrike">
                <a:solidFill>
                  <a:srgbClr val="002060"/>
                </a:solidFill>
                <a:latin typeface="Calibri"/>
                <a:ea typeface="Calibri"/>
                <a:cs typeface="Calibri"/>
                <a:sym typeface="Calibri"/>
              </a:rPr>
              <a:t>Mediator can identify options and discuss effect for possible solutions</a:t>
            </a:r>
            <a:endParaRPr b="0" i="0" sz="2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300"/>
              <a:buFont typeface="Arial"/>
              <a:buNone/>
            </a:pPr>
            <a:r>
              <a:t/>
            </a:r>
            <a:endParaRPr b="0" i="0" sz="33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300"/>
              <a:buFont typeface="Arial"/>
              <a:buNone/>
            </a:pPr>
            <a:r>
              <a:rPr b="0" i="0" lang="en-US" sz="3300" u="none" cap="none" strike="noStrike">
                <a:solidFill>
                  <a:srgbClr val="002060"/>
                </a:solidFill>
                <a:latin typeface="Calibri"/>
                <a:ea typeface="Calibri"/>
                <a:cs typeface="Calibri"/>
                <a:sym typeface="Calibri"/>
              </a:rPr>
              <a:t>Any documents used may not be siphoned for hearing/trial</a:t>
            </a:r>
            <a:endParaRPr b="0" i="0" sz="2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300"/>
              <a:buFont typeface="Arial"/>
              <a:buNone/>
            </a:pPr>
            <a:r>
              <a:t/>
            </a:r>
            <a:endParaRPr b="0" i="0" sz="33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300"/>
              <a:buFont typeface="Arial"/>
              <a:buNone/>
            </a:pPr>
            <a:r>
              <a:rPr b="0" i="0" lang="en-US" sz="3300" u="none" cap="none" strike="noStrike">
                <a:solidFill>
                  <a:srgbClr val="002060"/>
                </a:solidFill>
                <a:latin typeface="Calibri"/>
                <a:ea typeface="Calibri"/>
                <a:cs typeface="Calibri"/>
                <a:sym typeface="Calibri"/>
              </a:rPr>
              <a:t>Mediator and parties will not testify about mediation</a:t>
            </a:r>
            <a:endParaRPr b="0" i="0" sz="3300" u="sng"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300"/>
              <a:buFont typeface="Arial"/>
              <a:buNone/>
            </a:pPr>
            <a:r>
              <a:t/>
            </a:r>
            <a:endParaRPr b="0" i="0" sz="3300" u="sng" cap="none" strike="noStrike">
              <a:solidFill>
                <a:srgbClr val="002060"/>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pic>
        <p:nvPicPr>
          <p:cNvPr id="264" name="Google Shape;264;g3030dc97ff0_0_251"/>
          <p:cNvPicPr preferRelativeResize="0"/>
          <p:nvPr/>
        </p:nvPicPr>
        <p:blipFill rotWithShape="1">
          <a:blip r:embed="rId3">
            <a:alphaModFix/>
          </a:blip>
          <a:srcRect b="0" l="0" r="0" t="0"/>
          <a:stretch/>
        </p:blipFill>
        <p:spPr>
          <a:xfrm>
            <a:off x="-406400" y="0"/>
            <a:ext cx="12598400" cy="68580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2"/>
          <p:cNvSpPr txBox="1"/>
          <p:nvPr>
            <p:ph type="title"/>
          </p:nvPr>
        </p:nvSpPr>
        <p:spPr>
          <a:xfrm>
            <a:off x="838200" y="365126"/>
            <a:ext cx="10515600" cy="91997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C00000"/>
              </a:buClr>
              <a:buSzPts val="4400"/>
              <a:buFont typeface="Arial"/>
              <a:buNone/>
            </a:pPr>
            <a:r>
              <a:rPr lang="en-US">
                <a:solidFill>
                  <a:srgbClr val="C00000"/>
                </a:solidFill>
              </a:rPr>
              <a:t>Member Representative Checklist</a:t>
            </a:r>
            <a:endParaRPr/>
          </a:p>
        </p:txBody>
      </p:sp>
      <p:sp>
        <p:nvSpPr>
          <p:cNvPr id="166" name="Google Shape;166;p2"/>
          <p:cNvSpPr txBox="1"/>
          <p:nvPr/>
        </p:nvSpPr>
        <p:spPr>
          <a:xfrm>
            <a:off x="667265" y="1400432"/>
            <a:ext cx="10767000" cy="4402200"/>
          </a:xfrm>
          <a:prstGeom prst="rect">
            <a:avLst/>
          </a:prstGeom>
          <a:noFill/>
          <a:ln>
            <a:noFill/>
          </a:ln>
        </p:spPr>
        <p:txBody>
          <a:bodyPr anchorCtr="0" anchor="t" bIns="45700" lIns="91425" spcFirstLastPara="1" rIns="91425" wrap="square" tIns="45700">
            <a:spAutoFit/>
          </a:bodyPr>
          <a:lstStyle/>
          <a:p>
            <a:pPr indent="-285750" lvl="0" marL="285750" marR="0" rtl="0" algn="l">
              <a:lnSpc>
                <a:spcPct val="100000"/>
              </a:lnSpc>
              <a:spcBef>
                <a:spcPts val="0"/>
              </a:spcBef>
              <a:spcAft>
                <a:spcPts val="0"/>
              </a:spcAft>
              <a:buClr>
                <a:srgbClr val="002060"/>
              </a:buClr>
              <a:buSzPts val="2800"/>
              <a:buFont typeface="Noto Sans Symbols"/>
              <a:buChar char="❑"/>
            </a:pPr>
            <a:r>
              <a:rPr b="0" i="0" lang="en-US" sz="2800" u="none" cap="none" strike="noStrike">
                <a:solidFill>
                  <a:srgbClr val="002060"/>
                </a:solidFill>
                <a:latin typeface="Calibri"/>
                <a:ea typeface="Calibri"/>
                <a:cs typeface="Calibri"/>
                <a:sym typeface="Calibri"/>
              </a:rPr>
              <a:t>Determine if the client is a UPMA member.</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2060"/>
              </a:buClr>
              <a:buSzPts val="2800"/>
              <a:buFont typeface="Noto Sans Symbols"/>
              <a:buChar char="❑"/>
            </a:pPr>
            <a:r>
              <a:rPr b="0" i="0" lang="en-US" sz="2800" u="none" cap="none" strike="noStrike">
                <a:solidFill>
                  <a:srgbClr val="002060"/>
                </a:solidFill>
                <a:latin typeface="Calibri"/>
                <a:ea typeface="Calibri"/>
                <a:cs typeface="Calibri"/>
                <a:sym typeface="Calibri"/>
              </a:rPr>
              <a:t>Have the Member sign the Representation Authorization Form.</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2060"/>
              </a:buClr>
              <a:buSzPts val="2800"/>
              <a:buFont typeface="Noto Sans Symbols"/>
              <a:buChar char="❑"/>
            </a:pPr>
            <a:r>
              <a:rPr b="0" i="0" lang="en-US" sz="2800" u="none" cap="none" strike="noStrike">
                <a:solidFill>
                  <a:srgbClr val="002060"/>
                </a:solidFill>
                <a:latin typeface="Calibri"/>
                <a:ea typeface="Calibri"/>
                <a:cs typeface="Calibri"/>
                <a:sym typeface="Calibri"/>
              </a:rPr>
              <a:t>Supply Member with the UPMA Purpose Statement and UPMA Adverse Action Legal Defense Plan (AALDP).</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2060"/>
              </a:buClr>
              <a:buSzPts val="2800"/>
              <a:buFont typeface="Noto Sans Symbols"/>
              <a:buChar char="❑"/>
            </a:pPr>
            <a:r>
              <a:rPr b="0" i="0" lang="en-US" sz="2800" u="none" cap="none" strike="noStrike">
                <a:solidFill>
                  <a:srgbClr val="002060"/>
                </a:solidFill>
                <a:latin typeface="Calibri"/>
                <a:ea typeface="Calibri"/>
                <a:cs typeface="Calibri"/>
                <a:sym typeface="Calibri"/>
              </a:rPr>
              <a:t>Fill out the Member Contact sheet.</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2060"/>
              </a:buClr>
              <a:buSzPts val="2800"/>
              <a:buFont typeface="Noto Sans Symbols"/>
              <a:buChar char="❑"/>
            </a:pPr>
            <a:r>
              <a:rPr b="0" i="0" lang="en-US" sz="2800" u="none" cap="none" strike="noStrike">
                <a:solidFill>
                  <a:srgbClr val="002060"/>
                </a:solidFill>
                <a:latin typeface="Calibri"/>
                <a:ea typeface="Calibri"/>
                <a:cs typeface="Calibri"/>
                <a:sym typeface="Calibri"/>
              </a:rPr>
              <a:t>Discuss the Investigative Interview (PDI) process with Member.</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2060"/>
              </a:buClr>
              <a:buSzPts val="2800"/>
              <a:buFont typeface="Noto Sans Symbols"/>
              <a:buChar char="❑"/>
            </a:pPr>
            <a:r>
              <a:rPr b="0" i="0" lang="en-US" sz="2800" u="none" cap="none" strike="noStrike">
                <a:solidFill>
                  <a:srgbClr val="002060"/>
                </a:solidFill>
                <a:latin typeface="Calibri"/>
                <a:ea typeface="Calibri"/>
                <a:cs typeface="Calibri"/>
                <a:sym typeface="Calibri"/>
              </a:rPr>
              <a:t>Use this presentation as a guideline on how to prepare yourself and the Member for the Investigative Interview.</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2060"/>
              </a:buClr>
              <a:buSzPts val="2800"/>
              <a:buFont typeface="Noto Sans Symbols"/>
              <a:buChar char="❑"/>
            </a:pPr>
            <a:r>
              <a:rPr b="0" i="0" lang="en-US" sz="2800" u="none" cap="none" strike="noStrike">
                <a:solidFill>
                  <a:srgbClr val="002060"/>
                </a:solidFill>
                <a:latin typeface="Calibri"/>
                <a:ea typeface="Calibri"/>
                <a:cs typeface="Calibri"/>
                <a:sym typeface="Calibri"/>
              </a:rPr>
              <a:t>If you think this case may result in an Adverse Action as defined in ELM 651.71 or 652.2 please contact a National Member Representative.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g2f8427a8e8e_0_67"/>
          <p:cNvSpPr txBox="1"/>
          <p:nvPr/>
        </p:nvSpPr>
        <p:spPr>
          <a:xfrm>
            <a:off x="1721708" y="1548714"/>
            <a:ext cx="8056500" cy="28014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8800"/>
              <a:buFont typeface="Arial"/>
              <a:buNone/>
            </a:pPr>
            <a:r>
              <a:t/>
            </a:r>
            <a:endParaRPr b="0" i="0" sz="8800" u="none" cap="none" strike="noStrike">
              <a:solidFill>
                <a:srgbClr val="C00000"/>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8800"/>
              <a:buFont typeface="Arial"/>
              <a:buNone/>
            </a:pPr>
            <a:r>
              <a:rPr b="0" i="0" lang="en-US" sz="8800" u="none" cap="none" strike="noStrike">
                <a:solidFill>
                  <a:srgbClr val="C00000"/>
                </a:solidFill>
                <a:latin typeface="Calibri"/>
                <a:ea typeface="Calibri"/>
                <a:cs typeface="Calibri"/>
                <a:sym typeface="Calibri"/>
              </a:rPr>
              <a:t>Questions??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sp>
        <p:nvSpPr>
          <p:cNvPr id="274" name="Google Shape;274;p9"/>
          <p:cNvSpPr txBox="1"/>
          <p:nvPr>
            <p:ph type="title"/>
          </p:nvPr>
        </p:nvSpPr>
        <p:spPr>
          <a:xfrm>
            <a:off x="838200" y="365125"/>
            <a:ext cx="10515600" cy="8376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C00000"/>
              </a:buClr>
              <a:buSzPts val="4400"/>
              <a:buFont typeface="Arial"/>
              <a:buNone/>
            </a:pPr>
            <a:r>
              <a:rPr lang="en-US">
                <a:solidFill>
                  <a:srgbClr val="C00000"/>
                </a:solidFill>
              </a:rPr>
              <a:t>Most Common EAS Errors</a:t>
            </a:r>
            <a:endParaRPr/>
          </a:p>
        </p:txBody>
      </p:sp>
      <p:sp>
        <p:nvSpPr>
          <p:cNvPr id="275" name="Google Shape;275;p9"/>
          <p:cNvSpPr txBox="1"/>
          <p:nvPr/>
        </p:nvSpPr>
        <p:spPr>
          <a:xfrm>
            <a:off x="1828802" y="1112108"/>
            <a:ext cx="9646500" cy="5972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t/>
            </a:r>
            <a:endParaRPr b="0" i="0" sz="22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200"/>
              <a:buFont typeface="Arial"/>
              <a:buNone/>
            </a:pPr>
            <a:r>
              <a:t/>
            </a:r>
            <a:endParaRPr b="0" i="0" sz="31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200"/>
              <a:buFont typeface="Arial"/>
              <a:buNone/>
            </a:pPr>
            <a:r>
              <a:rPr b="0" i="0" lang="en-US" sz="3100" u="none" cap="none" strike="noStrike">
                <a:solidFill>
                  <a:srgbClr val="002060"/>
                </a:solidFill>
                <a:latin typeface="Calibri"/>
                <a:ea typeface="Calibri"/>
                <a:cs typeface="Calibri"/>
                <a:sym typeface="Calibri"/>
              </a:rPr>
              <a:t>Settling grievances over settlement authority</a:t>
            </a:r>
            <a:endParaRPr b="0" i="0" sz="31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200"/>
              <a:buFont typeface="Arial"/>
              <a:buNone/>
            </a:pPr>
            <a:r>
              <a:t/>
            </a:r>
            <a:endParaRPr b="0" i="0" sz="31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200"/>
              <a:buFont typeface="Arial"/>
              <a:buNone/>
            </a:pPr>
            <a:r>
              <a:rPr b="0" i="0" lang="en-US" sz="3100" u="none" cap="none" strike="noStrike">
                <a:solidFill>
                  <a:srgbClr val="002060"/>
                </a:solidFill>
                <a:latin typeface="Calibri"/>
                <a:ea typeface="Calibri"/>
                <a:cs typeface="Calibri"/>
                <a:sym typeface="Calibri"/>
              </a:rPr>
              <a:t>Misuse of Postal Funds</a:t>
            </a:r>
            <a:endParaRPr b="0" i="0" sz="2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200"/>
              <a:buFont typeface="Arial"/>
              <a:buNone/>
            </a:pPr>
            <a:r>
              <a:t/>
            </a:r>
            <a:endParaRPr b="0" i="0" sz="31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200"/>
              <a:buFont typeface="Arial"/>
              <a:buNone/>
            </a:pPr>
            <a:r>
              <a:rPr b="0" i="0" lang="en-US" sz="3100" u="none" cap="none" strike="noStrike">
                <a:solidFill>
                  <a:srgbClr val="002060"/>
                </a:solidFill>
                <a:latin typeface="Calibri"/>
                <a:ea typeface="Calibri"/>
                <a:cs typeface="Calibri"/>
                <a:sym typeface="Calibri"/>
              </a:rPr>
              <a:t>Falsified records/TimeCards/TACS</a:t>
            </a:r>
            <a:endParaRPr b="0" i="0" sz="2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200"/>
              <a:buFont typeface="Arial"/>
              <a:buNone/>
            </a:pPr>
            <a:r>
              <a:t/>
            </a:r>
            <a:endParaRPr b="0" i="0" sz="31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200"/>
              <a:buFont typeface="Arial"/>
              <a:buNone/>
            </a:pPr>
            <a:r>
              <a:rPr b="0" i="0" lang="en-US" sz="3100" u="none" cap="none" strike="noStrike">
                <a:solidFill>
                  <a:srgbClr val="002060"/>
                </a:solidFill>
                <a:latin typeface="Calibri"/>
                <a:ea typeface="Calibri"/>
                <a:cs typeface="Calibri"/>
                <a:sym typeface="Calibri"/>
              </a:rPr>
              <a:t>Untimely Audit of Credits</a:t>
            </a:r>
            <a:endParaRPr b="0" i="0" sz="2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200"/>
              <a:buFont typeface="Arial"/>
              <a:buNone/>
            </a:pPr>
            <a:r>
              <a:t/>
            </a:r>
            <a:endParaRPr b="0" i="0" sz="31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200"/>
              <a:buFont typeface="Arial"/>
              <a:buNone/>
            </a:pPr>
            <a:r>
              <a:rPr b="0" i="0" lang="en-US" sz="3100" u="none" cap="none" strike="noStrike">
                <a:solidFill>
                  <a:srgbClr val="002060"/>
                </a:solidFill>
                <a:latin typeface="Calibri"/>
                <a:ea typeface="Calibri"/>
                <a:cs typeface="Calibri"/>
                <a:sym typeface="Calibri"/>
              </a:rPr>
              <a:t>SOX Irregularities-Retail, Credit Card, eBuy concerns</a:t>
            </a:r>
            <a:endParaRPr b="0" i="0" sz="2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200"/>
              <a:buFont typeface="Arial"/>
              <a:buNone/>
            </a:pPr>
            <a:r>
              <a:t/>
            </a:r>
            <a:endParaRPr b="0" i="0" sz="22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2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2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g2f8427a8e8e_0_112"/>
          <p:cNvSpPr txBox="1"/>
          <p:nvPr>
            <p:ph type="title"/>
          </p:nvPr>
        </p:nvSpPr>
        <p:spPr>
          <a:xfrm>
            <a:off x="838200" y="365125"/>
            <a:ext cx="10515600" cy="8376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C00000"/>
              </a:buClr>
              <a:buSzPts val="4400"/>
              <a:buFont typeface="Arial"/>
              <a:buNone/>
            </a:pPr>
            <a:r>
              <a:rPr lang="en-US">
                <a:solidFill>
                  <a:srgbClr val="C00000"/>
                </a:solidFill>
              </a:rPr>
              <a:t>Most Common EAS Errors</a:t>
            </a:r>
            <a:endParaRPr/>
          </a:p>
        </p:txBody>
      </p:sp>
      <p:sp>
        <p:nvSpPr>
          <p:cNvPr id="281" name="Google Shape;281;g2f8427a8e8e_0_112"/>
          <p:cNvSpPr txBox="1"/>
          <p:nvPr/>
        </p:nvSpPr>
        <p:spPr>
          <a:xfrm>
            <a:off x="1828802" y="1112108"/>
            <a:ext cx="9646500" cy="5571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t/>
            </a:r>
            <a:endParaRPr b="0" i="0" sz="17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200"/>
              <a:buFont typeface="Arial"/>
              <a:buNone/>
            </a:pPr>
            <a:r>
              <a:t/>
            </a:r>
            <a:endParaRPr b="0" i="0" sz="25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200"/>
              <a:buFont typeface="Arial"/>
              <a:buNone/>
            </a:pPr>
            <a:r>
              <a:rPr b="0" i="0" lang="en-US" sz="2500" u="none" cap="none" strike="noStrike">
                <a:solidFill>
                  <a:srgbClr val="002060"/>
                </a:solidFill>
                <a:latin typeface="Calibri"/>
                <a:ea typeface="Calibri"/>
                <a:cs typeface="Calibri"/>
                <a:sym typeface="Calibri"/>
              </a:rPr>
              <a:t>Reporting Irregularities, delayed/undelivered mail</a:t>
            </a:r>
            <a:endParaRPr b="0" i="0" sz="17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200"/>
              <a:buFont typeface="Arial"/>
              <a:buNone/>
            </a:pPr>
            <a:r>
              <a:t/>
            </a:r>
            <a:endParaRPr b="0" i="0" sz="25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200"/>
              <a:buFont typeface="Arial"/>
              <a:buNone/>
            </a:pPr>
            <a:r>
              <a:rPr b="0" i="0" lang="en-US" sz="2500" u="none" cap="none" strike="noStrike">
                <a:solidFill>
                  <a:srgbClr val="002060"/>
                </a:solidFill>
                <a:latin typeface="Calibri"/>
                <a:ea typeface="Calibri"/>
                <a:cs typeface="Calibri"/>
                <a:sym typeface="Calibri"/>
              </a:rPr>
              <a:t>Failure to Dispatch mail</a:t>
            </a:r>
            <a:endParaRPr b="0" i="0" sz="17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200"/>
              <a:buFont typeface="Arial"/>
              <a:buNone/>
            </a:pPr>
            <a:r>
              <a:t/>
            </a:r>
            <a:endParaRPr b="0" i="0" sz="25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200"/>
              <a:buFont typeface="Arial"/>
              <a:buNone/>
            </a:pPr>
            <a:r>
              <a:rPr b="0" i="0" lang="en-US" sz="2500" u="none" cap="none" strike="noStrike">
                <a:solidFill>
                  <a:srgbClr val="002060"/>
                </a:solidFill>
                <a:latin typeface="Calibri"/>
                <a:ea typeface="Calibri"/>
                <a:cs typeface="Calibri"/>
                <a:sym typeface="Calibri"/>
              </a:rPr>
              <a:t>Misuse of Computer (Excessive Personal use, web-surfing, improper email use, etc.)</a:t>
            </a:r>
            <a:endParaRPr b="0" i="0" sz="17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200"/>
              <a:buFont typeface="Arial"/>
              <a:buNone/>
            </a:pPr>
            <a:r>
              <a:t/>
            </a:r>
            <a:endParaRPr b="0" i="0" sz="25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200"/>
              <a:buFont typeface="Arial"/>
              <a:buNone/>
            </a:pPr>
            <a:r>
              <a:rPr b="0" i="0" lang="en-US" sz="2500" u="none" cap="none" strike="noStrike">
                <a:solidFill>
                  <a:srgbClr val="002060"/>
                </a:solidFill>
                <a:latin typeface="Calibri"/>
                <a:ea typeface="Calibri"/>
                <a:cs typeface="Calibri"/>
                <a:sym typeface="Calibri"/>
              </a:rPr>
              <a:t>Alcohol/Drug Abuse</a:t>
            </a:r>
            <a:endParaRPr b="0" i="0" sz="17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200"/>
              <a:buFont typeface="Arial"/>
              <a:buNone/>
            </a:pPr>
            <a:r>
              <a:t/>
            </a:r>
            <a:endParaRPr b="0" i="0" sz="25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200"/>
              <a:buFont typeface="Arial"/>
              <a:buNone/>
            </a:pPr>
            <a:r>
              <a:rPr b="0" i="0" lang="en-US" sz="2500" u="none" cap="none" strike="noStrike">
                <a:solidFill>
                  <a:srgbClr val="002060"/>
                </a:solidFill>
                <a:latin typeface="Calibri"/>
                <a:ea typeface="Calibri"/>
                <a:cs typeface="Calibri"/>
                <a:sym typeface="Calibri"/>
              </a:rPr>
              <a:t>Sexual Harassment</a:t>
            </a:r>
            <a:endParaRPr b="0" i="0" sz="17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200"/>
              <a:buFont typeface="Arial"/>
              <a:buNone/>
            </a:pPr>
            <a:r>
              <a:t/>
            </a:r>
            <a:endParaRPr b="0" i="0" sz="25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200"/>
              <a:buFont typeface="Arial"/>
              <a:buNone/>
            </a:pPr>
            <a:r>
              <a:rPr b="0" i="0" lang="en-US" sz="2500" u="none" cap="none" strike="noStrike">
                <a:solidFill>
                  <a:srgbClr val="002060"/>
                </a:solidFill>
                <a:latin typeface="Calibri"/>
                <a:ea typeface="Calibri"/>
                <a:cs typeface="Calibri"/>
                <a:sym typeface="Calibri"/>
              </a:rPr>
              <a:t>Sending MPOO inappropriate email</a:t>
            </a:r>
            <a:endParaRPr b="0" i="0" sz="17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2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5" name="Shape 285"/>
        <p:cNvGrpSpPr/>
        <p:nvPr/>
      </p:nvGrpSpPr>
      <p:grpSpPr>
        <a:xfrm>
          <a:off x="0" y="0"/>
          <a:ext cx="0" cy="0"/>
          <a:chOff x="0" y="0"/>
          <a:chExt cx="0" cy="0"/>
        </a:xfrm>
      </p:grpSpPr>
      <p:sp>
        <p:nvSpPr>
          <p:cNvPr id="286" name="Google Shape;286;p11"/>
          <p:cNvSpPr txBox="1"/>
          <p:nvPr>
            <p:ph type="title"/>
          </p:nvPr>
        </p:nvSpPr>
        <p:spPr>
          <a:xfrm>
            <a:off x="838200" y="365126"/>
            <a:ext cx="10515600" cy="79641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C00000"/>
              </a:buClr>
              <a:buSzPts val="4400"/>
              <a:buFont typeface="Arial"/>
              <a:buNone/>
            </a:pPr>
            <a:r>
              <a:rPr lang="en-US">
                <a:solidFill>
                  <a:srgbClr val="C00000"/>
                </a:solidFill>
              </a:rPr>
              <a:t>Adverse Action</a:t>
            </a:r>
            <a:endParaRPr/>
          </a:p>
        </p:txBody>
      </p:sp>
      <p:sp>
        <p:nvSpPr>
          <p:cNvPr id="287" name="Google Shape;287;p11"/>
          <p:cNvSpPr txBox="1"/>
          <p:nvPr/>
        </p:nvSpPr>
        <p:spPr>
          <a:xfrm>
            <a:off x="951470" y="1161536"/>
            <a:ext cx="10289100" cy="5695200"/>
          </a:xfrm>
          <a:prstGeom prst="rect">
            <a:avLst/>
          </a:prstGeom>
          <a:noFill/>
          <a:ln>
            <a:noFill/>
          </a:ln>
        </p:spPr>
        <p:txBody>
          <a:bodyPr anchorCtr="0" anchor="t" bIns="45700" lIns="91425" spcFirstLastPara="1" rIns="91425" wrap="square" tIns="45700">
            <a:spAutoFit/>
          </a:bodyPr>
          <a:lstStyle/>
          <a:p>
            <a:pPr indent="-285750" lvl="0" marL="285750" marR="0" rtl="0" algn="l">
              <a:lnSpc>
                <a:spcPct val="100000"/>
              </a:lnSpc>
              <a:spcBef>
                <a:spcPts val="0"/>
              </a:spcBef>
              <a:spcAft>
                <a:spcPts val="0"/>
              </a:spcAft>
              <a:buClr>
                <a:srgbClr val="002060"/>
              </a:buClr>
              <a:buSzPts val="2600"/>
              <a:buFont typeface="Arial"/>
              <a:buChar char="•"/>
            </a:pPr>
            <a:r>
              <a:rPr b="1" i="0" lang="en-US" sz="2600" u="none" cap="none" strike="noStrike">
                <a:solidFill>
                  <a:srgbClr val="002060"/>
                </a:solidFill>
                <a:latin typeface="Calibri"/>
                <a:ea typeface="Calibri"/>
                <a:cs typeface="Calibri"/>
                <a:sym typeface="Calibri"/>
              </a:rPr>
              <a:t>651.71 Definition</a:t>
            </a:r>
            <a:endParaRPr b="0" i="0" sz="16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2060"/>
              </a:buClr>
              <a:buSzPts val="2600"/>
              <a:buFont typeface="Arial"/>
              <a:buChar char="•"/>
            </a:pPr>
            <a:r>
              <a:rPr b="0" i="0" lang="en-US" sz="2600" u="none" cap="none" strike="noStrike">
                <a:solidFill>
                  <a:srgbClr val="002060"/>
                </a:solidFill>
                <a:latin typeface="Calibri"/>
                <a:ea typeface="Calibri"/>
                <a:cs typeface="Calibri"/>
                <a:sym typeface="Calibri"/>
              </a:rPr>
              <a:t>Adverse actions are defined as discharges, suspensions of more than 14 days, furloughs of 30 days or less, and/or reduction in grade or pay.</a:t>
            </a:r>
            <a:endParaRPr b="0" i="0" sz="16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2060"/>
              </a:buClr>
              <a:buSzPts val="2600"/>
              <a:buFont typeface="Arial"/>
              <a:buChar char="•"/>
            </a:pPr>
            <a:r>
              <a:rPr b="0" i="0" lang="en-US" sz="2600" u="none" cap="none" strike="noStrike">
                <a:solidFill>
                  <a:srgbClr val="002060"/>
                </a:solidFill>
                <a:latin typeface="Calibri"/>
                <a:ea typeface="Calibri"/>
                <a:cs typeface="Calibri"/>
                <a:sym typeface="Calibri"/>
              </a:rPr>
              <a:t>Letter in Lieu of 7 day and 14 day suspensions.</a:t>
            </a:r>
            <a:endParaRPr b="0" i="0" sz="16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2060"/>
              </a:buClr>
              <a:buSzPts val="2600"/>
              <a:buFont typeface="Arial"/>
              <a:buChar char="•"/>
            </a:pPr>
            <a:r>
              <a:rPr b="0" i="0" lang="en-US" sz="2600" u="none" cap="none" strike="noStrike">
                <a:solidFill>
                  <a:srgbClr val="002060"/>
                </a:solidFill>
                <a:latin typeface="Calibri"/>
                <a:ea typeface="Calibri"/>
                <a:cs typeface="Calibri"/>
                <a:sym typeface="Calibri"/>
              </a:rPr>
              <a:t>Reduction in grade</a:t>
            </a:r>
            <a:endParaRPr b="0" i="0" sz="16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2060"/>
              </a:buClr>
              <a:buSzPts val="2600"/>
              <a:buFont typeface="Arial"/>
              <a:buChar char="•"/>
            </a:pPr>
            <a:r>
              <a:rPr b="0" i="0" lang="en-US" sz="2600" u="none" cap="none" strike="noStrike">
                <a:solidFill>
                  <a:srgbClr val="002060"/>
                </a:solidFill>
                <a:latin typeface="Calibri"/>
                <a:ea typeface="Calibri"/>
                <a:cs typeface="Calibri"/>
                <a:sym typeface="Calibri"/>
              </a:rPr>
              <a:t>Removals</a:t>
            </a:r>
            <a:endParaRPr b="0" i="0" sz="16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2060"/>
              </a:buClr>
              <a:buSzPts val="2600"/>
              <a:buFont typeface="Arial"/>
              <a:buChar char="•"/>
            </a:pPr>
            <a:r>
              <a:rPr b="0" i="0" lang="en-US" sz="2600" u="none" cap="none" strike="noStrike">
                <a:solidFill>
                  <a:srgbClr val="002060"/>
                </a:solidFill>
                <a:latin typeface="Calibri"/>
                <a:ea typeface="Calibri"/>
                <a:cs typeface="Calibri"/>
                <a:sym typeface="Calibri"/>
              </a:rPr>
              <a:t>Emergency Placements in excess of 14 days</a:t>
            </a:r>
            <a:endParaRPr b="0" i="0" sz="16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2060"/>
              </a:buClr>
              <a:buSzPts val="2600"/>
              <a:buFont typeface="Arial"/>
              <a:buChar char="•"/>
            </a:pPr>
            <a:r>
              <a:rPr b="0" i="0" lang="en-US" sz="2600" u="none" cap="none" strike="noStrike">
                <a:solidFill>
                  <a:srgbClr val="002060"/>
                </a:solidFill>
                <a:latin typeface="Calibri"/>
                <a:ea typeface="Calibri"/>
                <a:cs typeface="Calibri"/>
                <a:sym typeface="Calibri"/>
              </a:rPr>
              <a:t>Letter of Warning are NOT Adverse Actions</a:t>
            </a:r>
            <a:endParaRPr b="0" i="0" sz="1600" u="none" cap="none" strike="noStrike">
              <a:solidFill>
                <a:srgbClr val="000000"/>
              </a:solidFill>
              <a:latin typeface="Arial"/>
              <a:ea typeface="Arial"/>
              <a:cs typeface="Arial"/>
              <a:sym typeface="Arial"/>
            </a:endParaRPr>
          </a:p>
          <a:p>
            <a:pPr indent="-133350" lvl="0" marL="285750" marR="0" rtl="0" algn="l">
              <a:lnSpc>
                <a:spcPct val="100000"/>
              </a:lnSpc>
              <a:spcBef>
                <a:spcPts val="0"/>
              </a:spcBef>
              <a:spcAft>
                <a:spcPts val="0"/>
              </a:spcAft>
              <a:buClr>
                <a:schemeClr val="dk1"/>
              </a:buClr>
              <a:buSzPts val="2400"/>
              <a:buFont typeface="Arial"/>
              <a:buNone/>
            </a:pPr>
            <a:r>
              <a:t/>
            </a:r>
            <a:endParaRPr b="0" i="0" sz="2600" u="none" cap="none" strike="noStrike">
              <a:solidFill>
                <a:srgbClr val="002060"/>
              </a:solidFill>
              <a:latin typeface="Calibri"/>
              <a:ea typeface="Calibri"/>
              <a:cs typeface="Calibri"/>
              <a:sym typeface="Calibri"/>
            </a:endParaRPr>
          </a:p>
          <a:p>
            <a:pPr indent="-285750" lvl="0" marL="285750" marR="0" rtl="0" algn="l">
              <a:lnSpc>
                <a:spcPct val="100000"/>
              </a:lnSpc>
              <a:spcBef>
                <a:spcPts val="0"/>
              </a:spcBef>
              <a:spcAft>
                <a:spcPts val="0"/>
              </a:spcAft>
              <a:buClr>
                <a:srgbClr val="002060"/>
              </a:buClr>
              <a:buSzPts val="2600"/>
              <a:buFont typeface="Arial"/>
              <a:buChar char="•"/>
            </a:pPr>
            <a:r>
              <a:rPr b="1" i="0" lang="en-US" sz="2600" u="none" cap="none" strike="noStrike">
                <a:solidFill>
                  <a:srgbClr val="002060"/>
                </a:solidFill>
                <a:latin typeface="Calibri"/>
                <a:ea typeface="Calibri"/>
                <a:cs typeface="Calibri"/>
                <a:sym typeface="Calibri"/>
              </a:rPr>
              <a:t>651.72 Policy</a:t>
            </a:r>
            <a:endParaRPr b="0" i="0" sz="16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2060"/>
              </a:buClr>
              <a:buSzPts val="2600"/>
              <a:buFont typeface="Arial"/>
              <a:buChar char="•"/>
            </a:pPr>
            <a:r>
              <a:rPr b="0" i="0" lang="en-US" sz="2600" u="none" cap="none" strike="noStrike">
                <a:solidFill>
                  <a:srgbClr val="002060"/>
                </a:solidFill>
                <a:latin typeface="Calibri"/>
                <a:ea typeface="Calibri"/>
                <a:cs typeface="Calibri"/>
                <a:sym typeface="Calibri"/>
              </a:rPr>
              <a:t>Adverse action may be taken against an employee (a) because lesser measures have not resulted in the correction of deficiencies in behavior or performance, (b) because of the gravity of the offense, or (c) for non-disciplinary reasons, such as the correction of a position misranking.</a:t>
            </a:r>
            <a:endParaRPr b="0" i="0" sz="1600" u="none" cap="none" strike="noStrike">
              <a:solidFill>
                <a:srgbClr val="000000"/>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1" name="Shape 291"/>
        <p:cNvGrpSpPr/>
        <p:nvPr/>
      </p:nvGrpSpPr>
      <p:grpSpPr>
        <a:xfrm>
          <a:off x="0" y="0"/>
          <a:ext cx="0" cy="0"/>
          <a:chOff x="0" y="0"/>
          <a:chExt cx="0" cy="0"/>
        </a:xfrm>
      </p:grpSpPr>
      <p:sp>
        <p:nvSpPr>
          <p:cNvPr id="292" name="Google Shape;292;p12"/>
          <p:cNvSpPr txBox="1"/>
          <p:nvPr>
            <p:ph type="title"/>
          </p:nvPr>
        </p:nvSpPr>
        <p:spPr>
          <a:xfrm>
            <a:off x="838200" y="365126"/>
            <a:ext cx="10515600" cy="79641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C00000"/>
              </a:buClr>
              <a:buSzPts val="4400"/>
              <a:buFont typeface="Arial"/>
              <a:buNone/>
            </a:pPr>
            <a:r>
              <a:rPr lang="en-US">
                <a:solidFill>
                  <a:srgbClr val="C00000"/>
                </a:solidFill>
              </a:rPr>
              <a:t>Emergency Placement</a:t>
            </a:r>
            <a:endParaRPr/>
          </a:p>
        </p:txBody>
      </p:sp>
      <p:sp>
        <p:nvSpPr>
          <p:cNvPr id="293" name="Google Shape;293;p12"/>
          <p:cNvSpPr txBox="1"/>
          <p:nvPr/>
        </p:nvSpPr>
        <p:spPr>
          <a:xfrm>
            <a:off x="724930" y="1342768"/>
            <a:ext cx="10429200" cy="5910600"/>
          </a:xfrm>
          <a:prstGeom prst="rect">
            <a:avLst/>
          </a:prstGeom>
          <a:noFill/>
          <a:ln>
            <a:noFill/>
          </a:ln>
        </p:spPr>
        <p:txBody>
          <a:bodyPr anchorCtr="0" anchor="t" bIns="45700" lIns="91425" spcFirstLastPara="1" rIns="91425" wrap="square" tIns="45700">
            <a:spAutoFit/>
          </a:bodyPr>
          <a:lstStyle/>
          <a:p>
            <a:pPr indent="-285750" lvl="0" marL="285750" marR="0" rtl="0" algn="l">
              <a:lnSpc>
                <a:spcPct val="100000"/>
              </a:lnSpc>
              <a:spcBef>
                <a:spcPts val="0"/>
              </a:spcBef>
              <a:spcAft>
                <a:spcPts val="0"/>
              </a:spcAft>
              <a:buClr>
                <a:srgbClr val="002060"/>
              </a:buClr>
              <a:buSzPts val="2700"/>
              <a:buFont typeface="Arial"/>
              <a:buChar char="•"/>
            </a:pPr>
            <a:r>
              <a:rPr b="1" i="0" lang="en-US" sz="2700" u="none" cap="none" strike="noStrike">
                <a:solidFill>
                  <a:srgbClr val="002060"/>
                </a:solidFill>
                <a:latin typeface="Calibri"/>
                <a:ea typeface="Calibri"/>
                <a:cs typeface="Calibri"/>
                <a:sym typeface="Calibri"/>
              </a:rPr>
              <a:t>651.4 Emergency Placement in Off-Duty Status</a:t>
            </a:r>
            <a:endParaRPr b="0" i="0" sz="17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2060"/>
              </a:buClr>
              <a:buSzPts val="2700"/>
              <a:buFont typeface="Arial"/>
              <a:buChar char="•"/>
            </a:pPr>
            <a:r>
              <a:rPr b="0" i="0" lang="en-US" sz="2700" u="none" cap="none" strike="noStrike">
                <a:solidFill>
                  <a:srgbClr val="002060"/>
                </a:solidFill>
                <a:latin typeface="Calibri"/>
                <a:ea typeface="Calibri"/>
                <a:cs typeface="Calibri"/>
                <a:sym typeface="Calibri"/>
              </a:rPr>
              <a:t>An employee may be placed in an off-duty non pay status immediately but remains on the rolls when he or she (a) exhibits characteristics of impairment due to alcohol, drugs or other intoxicant, (b) fails to observe safety rules, (c) fails to obey a direct order, (d) provides reason to be deemed potentially injurious to self or others, or (e) disrupts day-to-day postal operations in any other way.</a:t>
            </a:r>
            <a:endParaRPr b="0" i="0" sz="17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0" i="0" sz="2700" u="none" cap="none" strike="noStrike">
              <a:solidFill>
                <a:srgbClr val="002060"/>
              </a:solidFill>
              <a:latin typeface="Calibri"/>
              <a:ea typeface="Calibri"/>
              <a:cs typeface="Calibri"/>
              <a:sym typeface="Calibri"/>
            </a:endParaRPr>
          </a:p>
          <a:p>
            <a:pPr indent="-342900" lvl="0" marL="342900" marR="0" rtl="0" algn="l">
              <a:lnSpc>
                <a:spcPct val="100000"/>
              </a:lnSpc>
              <a:spcBef>
                <a:spcPts val="0"/>
              </a:spcBef>
              <a:spcAft>
                <a:spcPts val="0"/>
              </a:spcAft>
              <a:buClr>
                <a:srgbClr val="002060"/>
              </a:buClr>
              <a:buSzPts val="2700"/>
              <a:buFont typeface="Arial"/>
              <a:buChar char="•"/>
            </a:pPr>
            <a:r>
              <a:rPr b="0" i="0" lang="en-US" sz="2700" u="none" cap="none" strike="noStrike">
                <a:solidFill>
                  <a:srgbClr val="002060"/>
                </a:solidFill>
                <a:latin typeface="Calibri"/>
                <a:ea typeface="Calibri"/>
                <a:cs typeface="Calibri"/>
                <a:sym typeface="Calibri"/>
              </a:rPr>
              <a:t>Placement in an off-duty non pay status is confirmed in writing, stating the reasons and advising the employee that the action is appealable.  The employee should be returned to duty after the cause for non pay status ceases unless the individual circumstance warrant otherwise.  Use of the emergency procedures does not preclude disciplinary action based on the same conduct.</a:t>
            </a:r>
            <a:endParaRPr b="0" i="0" sz="1700" u="none" cap="none" strike="noStrike">
              <a:solidFill>
                <a:srgbClr val="000000"/>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7" name="Shape 297"/>
        <p:cNvGrpSpPr/>
        <p:nvPr/>
      </p:nvGrpSpPr>
      <p:grpSpPr>
        <a:xfrm>
          <a:off x="0" y="0"/>
          <a:ext cx="0" cy="0"/>
          <a:chOff x="0" y="0"/>
          <a:chExt cx="0" cy="0"/>
        </a:xfrm>
      </p:grpSpPr>
      <p:pic>
        <p:nvPicPr>
          <p:cNvPr id="298" name="Google Shape;298;g2f8427a8e8e_0_117"/>
          <p:cNvPicPr preferRelativeResize="0"/>
          <p:nvPr/>
        </p:nvPicPr>
        <p:blipFill rotWithShape="1">
          <a:blip r:embed="rId3">
            <a:alphaModFix/>
          </a:blip>
          <a:srcRect b="0" l="0" r="0" t="0"/>
          <a:stretch/>
        </p:blipFill>
        <p:spPr>
          <a:xfrm>
            <a:off x="2514025" y="0"/>
            <a:ext cx="6811801" cy="748145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sp>
        <p:nvSpPr>
          <p:cNvPr id="303" name="Google Shape;303;g2f8427a8e8e_0_130"/>
          <p:cNvSpPr txBox="1"/>
          <p:nvPr/>
        </p:nvSpPr>
        <p:spPr>
          <a:xfrm>
            <a:off x="1721708" y="1548714"/>
            <a:ext cx="8056500" cy="28014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8800"/>
              <a:buFont typeface="Arial"/>
              <a:buNone/>
            </a:pPr>
            <a:r>
              <a:t/>
            </a:r>
            <a:endParaRPr b="0" i="0" sz="8800" u="none" cap="none" strike="noStrike">
              <a:solidFill>
                <a:srgbClr val="C00000"/>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8800"/>
              <a:buFont typeface="Arial"/>
              <a:buNone/>
            </a:pPr>
            <a:r>
              <a:rPr b="0" i="0" lang="en-US" sz="8800" u="none" cap="none" strike="noStrike">
                <a:solidFill>
                  <a:srgbClr val="C00000"/>
                </a:solidFill>
                <a:latin typeface="Calibri"/>
                <a:ea typeface="Calibri"/>
                <a:cs typeface="Calibri"/>
                <a:sym typeface="Calibri"/>
              </a:rPr>
              <a:t>Questions??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13"/>
          <p:cNvSpPr txBox="1"/>
          <p:nvPr>
            <p:ph type="title"/>
          </p:nvPr>
        </p:nvSpPr>
        <p:spPr>
          <a:xfrm>
            <a:off x="838200" y="365125"/>
            <a:ext cx="10515600" cy="854075"/>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C00000"/>
              </a:buClr>
              <a:buSzPts val="4400"/>
              <a:buFont typeface="Arial"/>
              <a:buNone/>
            </a:pPr>
            <a:r>
              <a:rPr lang="en-US">
                <a:solidFill>
                  <a:srgbClr val="C00000"/>
                </a:solidFill>
              </a:rPr>
              <a:t>Consultative Process</a:t>
            </a:r>
            <a:endParaRPr/>
          </a:p>
        </p:txBody>
      </p:sp>
      <p:sp>
        <p:nvSpPr>
          <p:cNvPr id="309" name="Google Shape;309;p13"/>
          <p:cNvSpPr txBox="1"/>
          <p:nvPr/>
        </p:nvSpPr>
        <p:spPr>
          <a:xfrm>
            <a:off x="716692" y="1458097"/>
            <a:ext cx="10637108" cy="4031873"/>
          </a:xfrm>
          <a:prstGeom prst="rect">
            <a:avLst/>
          </a:prstGeom>
          <a:noFill/>
          <a:ln>
            <a:noFill/>
          </a:ln>
        </p:spPr>
        <p:txBody>
          <a:bodyPr anchorCtr="0" anchor="t" bIns="45700" lIns="91425" spcFirstLastPara="1" rIns="91425" wrap="square" tIns="45700">
            <a:spAutoFit/>
          </a:bodyPr>
          <a:lstStyle/>
          <a:p>
            <a:pPr indent="-285750" lvl="0" marL="285750" marR="0" rtl="0" algn="l">
              <a:lnSpc>
                <a:spcPct val="100000"/>
              </a:lnSpc>
              <a:spcBef>
                <a:spcPts val="0"/>
              </a:spcBef>
              <a:spcAft>
                <a:spcPts val="0"/>
              </a:spcAft>
              <a:buClr>
                <a:srgbClr val="002060"/>
              </a:buClr>
              <a:buSzPts val="3200"/>
              <a:buFont typeface="Arial"/>
              <a:buChar char="•"/>
            </a:pPr>
            <a:r>
              <a:rPr b="0" i="0" lang="en-US" sz="3200" u="none" cap="none" strike="noStrike">
                <a:solidFill>
                  <a:srgbClr val="002060"/>
                </a:solidFill>
                <a:latin typeface="Calibri"/>
                <a:ea typeface="Calibri"/>
                <a:cs typeface="Calibri"/>
                <a:sym typeface="Calibri"/>
              </a:rPr>
              <a:t>Consultative Process is one of the fastest ways to have, District actions at the local level, resolved when not complying with Headquarters directions.  They are resolved by passing the MPOO if no satisfactory answers have been given for additional or detrimental directions being levied to District Postmasters.</a:t>
            </a:r>
            <a:endParaRPr b="0" i="0" sz="1400" u="none" cap="none" strike="noStrike">
              <a:solidFill>
                <a:srgbClr val="000000"/>
              </a:solidFill>
              <a:latin typeface="Arial"/>
              <a:ea typeface="Arial"/>
              <a:cs typeface="Arial"/>
              <a:sym typeface="Arial"/>
            </a:endParaRPr>
          </a:p>
          <a:p>
            <a:pPr indent="-82550" lvl="0" marL="285750" marR="0" rtl="0" algn="l">
              <a:lnSpc>
                <a:spcPct val="100000"/>
              </a:lnSpc>
              <a:spcBef>
                <a:spcPts val="0"/>
              </a:spcBef>
              <a:spcAft>
                <a:spcPts val="0"/>
              </a:spcAft>
              <a:buClr>
                <a:schemeClr val="dk1"/>
              </a:buClr>
              <a:buSzPts val="3200"/>
              <a:buFont typeface="Arial"/>
              <a:buNone/>
            </a:pPr>
            <a:r>
              <a:t/>
            </a:r>
            <a:endParaRPr b="0" i="0" sz="3200" u="none" cap="none" strike="noStrike">
              <a:solidFill>
                <a:srgbClr val="002060"/>
              </a:solidFill>
              <a:latin typeface="Calibri"/>
              <a:ea typeface="Calibri"/>
              <a:cs typeface="Calibri"/>
              <a:sym typeface="Calibri"/>
            </a:endParaRPr>
          </a:p>
          <a:p>
            <a:pPr indent="-285750" lvl="0" marL="285750" marR="0" rtl="0" algn="l">
              <a:lnSpc>
                <a:spcPct val="100000"/>
              </a:lnSpc>
              <a:spcBef>
                <a:spcPts val="0"/>
              </a:spcBef>
              <a:spcAft>
                <a:spcPts val="0"/>
              </a:spcAft>
              <a:buClr>
                <a:srgbClr val="002060"/>
              </a:buClr>
              <a:buSzPts val="3200"/>
              <a:buFont typeface="Arial"/>
              <a:buChar char="•"/>
            </a:pPr>
            <a:r>
              <a:rPr b="1" i="0" lang="en-US" sz="3200" u="none" cap="none" strike="noStrike">
                <a:solidFill>
                  <a:srgbClr val="002060"/>
                </a:solidFill>
                <a:latin typeface="Calibri"/>
                <a:ea typeface="Calibri"/>
                <a:cs typeface="Calibri"/>
                <a:sym typeface="Calibri"/>
              </a:rPr>
              <a:t>This is not and Adverse Action Committee Process.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3" name="Shape 313"/>
        <p:cNvGrpSpPr/>
        <p:nvPr/>
      </p:nvGrpSpPr>
      <p:grpSpPr>
        <a:xfrm>
          <a:off x="0" y="0"/>
          <a:ext cx="0" cy="0"/>
          <a:chOff x="0" y="0"/>
          <a:chExt cx="0" cy="0"/>
        </a:xfrm>
      </p:grpSpPr>
      <p:pic>
        <p:nvPicPr>
          <p:cNvPr id="314" name="Google Shape;314;p14"/>
          <p:cNvPicPr preferRelativeResize="0"/>
          <p:nvPr/>
        </p:nvPicPr>
        <p:blipFill rotWithShape="1">
          <a:blip r:embed="rId3">
            <a:alphaModFix/>
          </a:blip>
          <a:srcRect b="0" l="0" r="0" t="0"/>
          <a:stretch/>
        </p:blipFill>
        <p:spPr>
          <a:xfrm>
            <a:off x="760099" y="126459"/>
            <a:ext cx="5418865" cy="6605081"/>
          </a:xfrm>
          <a:prstGeom prst="rect">
            <a:avLst/>
          </a:prstGeom>
          <a:noFill/>
          <a:ln>
            <a:noFill/>
          </a:ln>
        </p:spPr>
      </p:pic>
      <p:pic>
        <p:nvPicPr>
          <p:cNvPr id="315" name="Google Shape;315;p14"/>
          <p:cNvPicPr preferRelativeResize="0"/>
          <p:nvPr/>
        </p:nvPicPr>
        <p:blipFill rotWithShape="1">
          <a:blip r:embed="rId4">
            <a:alphaModFix/>
          </a:blip>
          <a:srcRect b="0" l="0" r="0" t="0"/>
          <a:stretch/>
        </p:blipFill>
        <p:spPr>
          <a:xfrm>
            <a:off x="6449438" y="209490"/>
            <a:ext cx="5220795" cy="6531777"/>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9" name="Shape 319"/>
        <p:cNvGrpSpPr/>
        <p:nvPr/>
      </p:nvGrpSpPr>
      <p:grpSpPr>
        <a:xfrm>
          <a:off x="0" y="0"/>
          <a:ext cx="0" cy="0"/>
          <a:chOff x="0" y="0"/>
          <a:chExt cx="0" cy="0"/>
        </a:xfrm>
      </p:grpSpPr>
      <p:sp>
        <p:nvSpPr>
          <p:cNvPr id="320" name="Google Shape;320;g3030dc97ff0_0_340"/>
          <p:cNvSpPr txBox="1"/>
          <p:nvPr>
            <p:ph type="title"/>
          </p:nvPr>
        </p:nvSpPr>
        <p:spPr>
          <a:xfrm>
            <a:off x="838200" y="365126"/>
            <a:ext cx="10515600" cy="9201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C00000"/>
              </a:buClr>
              <a:buSzPts val="4400"/>
              <a:buFont typeface="Arial"/>
              <a:buNone/>
            </a:pPr>
            <a:r>
              <a:rPr lang="en-US">
                <a:solidFill>
                  <a:srgbClr val="C00000"/>
                </a:solidFill>
              </a:rPr>
              <a:t>Reasons for OIG Visits</a:t>
            </a:r>
            <a:endParaRPr/>
          </a:p>
        </p:txBody>
      </p:sp>
      <p:sp>
        <p:nvSpPr>
          <p:cNvPr id="321" name="Google Shape;321;g3030dc97ff0_0_340"/>
          <p:cNvSpPr txBox="1"/>
          <p:nvPr/>
        </p:nvSpPr>
        <p:spPr>
          <a:xfrm>
            <a:off x="642552" y="1261722"/>
            <a:ext cx="10315800" cy="5510400"/>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002060"/>
              </a:buClr>
              <a:buSzPts val="2600"/>
              <a:buFont typeface="Arial"/>
              <a:buChar char="•"/>
            </a:pPr>
            <a:r>
              <a:rPr b="0" i="0" lang="en-US" sz="2600" u="none" cap="none" strike="noStrike">
                <a:solidFill>
                  <a:srgbClr val="002060"/>
                </a:solidFill>
                <a:latin typeface="Calibri"/>
                <a:ea typeface="Calibri"/>
                <a:cs typeface="Calibri"/>
                <a:sym typeface="Calibri"/>
              </a:rPr>
              <a:t>OIG Team assignments:</a:t>
            </a:r>
            <a:endParaRPr b="0" i="0" sz="18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rgbClr val="002060"/>
              </a:buClr>
              <a:buSzPts val="2600"/>
              <a:buFont typeface="Arial"/>
              <a:buChar char="•"/>
            </a:pPr>
            <a:r>
              <a:rPr b="0" i="0" lang="en-US" sz="2600" u="none" cap="none" strike="noStrike">
                <a:solidFill>
                  <a:srgbClr val="002060"/>
                </a:solidFill>
                <a:latin typeface="Calibri"/>
                <a:ea typeface="Calibri"/>
                <a:cs typeface="Calibri"/>
                <a:sym typeface="Calibri"/>
              </a:rPr>
              <a:t>	Random</a:t>
            </a:r>
            <a:endParaRPr b="0" i="0" sz="18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rgbClr val="002060"/>
              </a:buClr>
              <a:buSzPts val="2600"/>
              <a:buFont typeface="Arial"/>
              <a:buChar char="•"/>
            </a:pPr>
            <a:r>
              <a:rPr b="0" i="0" lang="en-US" sz="2600" u="none" cap="none" strike="noStrike">
                <a:solidFill>
                  <a:srgbClr val="002060"/>
                </a:solidFill>
                <a:latin typeface="Calibri"/>
                <a:ea typeface="Calibri"/>
                <a:cs typeface="Calibri"/>
                <a:sym typeface="Calibri"/>
              </a:rPr>
              <a:t>	District Request</a:t>
            </a:r>
            <a:endParaRPr b="0" i="0" sz="18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rgbClr val="002060"/>
              </a:buClr>
              <a:buSzPts val="2600"/>
              <a:buFont typeface="Arial"/>
              <a:buChar char="•"/>
            </a:pPr>
            <a:r>
              <a:rPr b="0" i="0" lang="en-US" sz="2600" u="none" cap="none" strike="noStrike">
                <a:solidFill>
                  <a:srgbClr val="002060"/>
                </a:solidFill>
                <a:latin typeface="Calibri"/>
                <a:ea typeface="Calibri"/>
                <a:cs typeface="Calibri"/>
                <a:sym typeface="Calibri"/>
              </a:rPr>
              <a:t>	Flagged Items</a:t>
            </a:r>
            <a:endParaRPr b="0" i="0" sz="18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rgbClr val="002060"/>
              </a:buClr>
              <a:buSzPts val="2600"/>
              <a:buFont typeface="Arial"/>
              <a:buChar char="•"/>
            </a:pPr>
            <a:r>
              <a:rPr b="0" i="0" lang="en-US" sz="2600" u="none" cap="none" strike="noStrike">
                <a:solidFill>
                  <a:srgbClr val="002060"/>
                </a:solidFill>
                <a:latin typeface="Calibri"/>
                <a:ea typeface="Calibri"/>
                <a:cs typeface="Calibri"/>
                <a:sym typeface="Calibri"/>
              </a:rPr>
              <a:t>	“</a:t>
            </a:r>
            <a:r>
              <a:rPr lang="en-US" sz="2600">
                <a:solidFill>
                  <a:srgbClr val="002060"/>
                </a:solidFill>
                <a:latin typeface="Calibri"/>
                <a:ea typeface="Calibri"/>
                <a:cs typeface="Calibri"/>
                <a:sym typeface="Calibri"/>
              </a:rPr>
              <a:t>Whistleblower</a:t>
            </a:r>
            <a:r>
              <a:rPr b="0" i="0" lang="en-US" sz="2600" u="none" cap="none" strike="noStrike">
                <a:solidFill>
                  <a:srgbClr val="002060"/>
                </a:solidFill>
                <a:latin typeface="Calibri"/>
                <a:ea typeface="Calibri"/>
                <a:cs typeface="Calibri"/>
                <a:sym typeface="Calibri"/>
              </a:rPr>
              <a:t> Employee”</a:t>
            </a:r>
            <a:endParaRPr b="0" i="0" sz="18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2600"/>
              <a:buFont typeface="Arial"/>
              <a:buNone/>
            </a:pPr>
            <a:r>
              <a:rPr b="0" i="0" lang="en-US" sz="2600" u="none" cap="none" strike="noStrike">
                <a:solidFill>
                  <a:srgbClr val="002060"/>
                </a:solidFill>
                <a:latin typeface="Calibri"/>
                <a:ea typeface="Calibri"/>
                <a:cs typeface="Calibri"/>
                <a:sym typeface="Calibri"/>
              </a:rPr>
              <a:t>  </a:t>
            </a:r>
            <a:endParaRPr b="0" i="0" sz="2600" u="none" cap="none" strike="noStrike">
              <a:solidFill>
                <a:srgbClr val="002060"/>
              </a:solidFill>
              <a:latin typeface="Calibri"/>
              <a:ea typeface="Calibri"/>
              <a:cs typeface="Calibri"/>
              <a:sym typeface="Calibri"/>
            </a:endParaRPr>
          </a:p>
          <a:p>
            <a:pPr indent="-342900" lvl="0" marL="342900" marR="0" rtl="0" algn="l">
              <a:lnSpc>
                <a:spcPct val="100000"/>
              </a:lnSpc>
              <a:spcBef>
                <a:spcPts val="0"/>
              </a:spcBef>
              <a:spcAft>
                <a:spcPts val="0"/>
              </a:spcAft>
              <a:buClr>
                <a:srgbClr val="002060"/>
              </a:buClr>
              <a:buSzPts val="2600"/>
              <a:buFont typeface="Arial"/>
              <a:buChar char="•"/>
            </a:pPr>
            <a:r>
              <a:rPr b="0" i="0" lang="en-US" sz="2600" u="none" cap="none" strike="noStrike">
                <a:solidFill>
                  <a:srgbClr val="002060"/>
                </a:solidFill>
                <a:latin typeface="Calibri"/>
                <a:ea typeface="Calibri"/>
                <a:cs typeface="Calibri"/>
                <a:sym typeface="Calibri"/>
              </a:rPr>
              <a:t>Serious Infractions:</a:t>
            </a:r>
            <a:endParaRPr b="0" i="0" sz="18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rgbClr val="002060"/>
              </a:buClr>
              <a:buSzPts val="2600"/>
              <a:buFont typeface="Arial"/>
              <a:buChar char="•"/>
            </a:pPr>
            <a:r>
              <a:rPr b="0" i="0" lang="en-US" sz="2600" u="none" cap="none" strike="noStrike">
                <a:solidFill>
                  <a:srgbClr val="002060"/>
                </a:solidFill>
                <a:latin typeface="Calibri"/>
                <a:ea typeface="Calibri"/>
                <a:cs typeface="Calibri"/>
                <a:sym typeface="Calibri"/>
              </a:rPr>
              <a:t>	Disregard of Postal Regulations</a:t>
            </a:r>
            <a:endParaRPr b="0" i="0" sz="18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rgbClr val="002060"/>
              </a:buClr>
              <a:buSzPts val="2600"/>
              <a:buFont typeface="Arial"/>
              <a:buChar char="•"/>
            </a:pPr>
            <a:r>
              <a:rPr b="0" i="0" lang="en-US" sz="2600" u="none" cap="none" strike="noStrike">
                <a:solidFill>
                  <a:srgbClr val="002060"/>
                </a:solidFill>
                <a:latin typeface="Calibri"/>
                <a:ea typeface="Calibri"/>
                <a:cs typeface="Calibri"/>
                <a:sym typeface="Calibri"/>
              </a:rPr>
              <a:t>	Revenue losses due to Inattention</a:t>
            </a:r>
            <a:endParaRPr b="0" i="0" sz="18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rgbClr val="002060"/>
              </a:buClr>
              <a:buSzPts val="2600"/>
              <a:buFont typeface="Arial"/>
              <a:buChar char="•"/>
            </a:pPr>
            <a:r>
              <a:rPr b="0" i="0" lang="en-US" sz="2600" u="none" cap="none" strike="noStrike">
                <a:solidFill>
                  <a:srgbClr val="002060"/>
                </a:solidFill>
                <a:latin typeface="Calibri"/>
                <a:ea typeface="Calibri"/>
                <a:cs typeface="Calibri"/>
                <a:sym typeface="Calibri"/>
              </a:rPr>
              <a:t>	False entries on Time Cards, TACS</a:t>
            </a:r>
            <a:endParaRPr b="0" i="0" sz="18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rgbClr val="002060"/>
              </a:buClr>
              <a:buSzPts val="2600"/>
              <a:buFont typeface="Arial"/>
              <a:buChar char="•"/>
            </a:pPr>
            <a:r>
              <a:rPr b="0" i="0" lang="en-US" sz="2600" u="none" cap="none" strike="noStrike">
                <a:solidFill>
                  <a:srgbClr val="002060"/>
                </a:solidFill>
                <a:latin typeface="Calibri"/>
                <a:ea typeface="Calibri"/>
                <a:cs typeface="Calibri"/>
                <a:sym typeface="Calibri"/>
              </a:rPr>
              <a:t>	Reoccurring deficiencies of a Serious Nature</a:t>
            </a:r>
            <a:endParaRPr b="0" i="0" sz="18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rgbClr val="002060"/>
              </a:buClr>
              <a:buSzPts val="2600"/>
              <a:buFont typeface="Arial"/>
              <a:buChar char="•"/>
            </a:pPr>
            <a:r>
              <a:rPr b="0" i="0" lang="en-US" sz="2600" u="none" cap="none" strike="noStrike">
                <a:solidFill>
                  <a:srgbClr val="002060"/>
                </a:solidFill>
                <a:latin typeface="Calibri"/>
                <a:ea typeface="Calibri"/>
                <a:cs typeface="Calibri"/>
                <a:sym typeface="Calibri"/>
              </a:rPr>
              <a:t>	Disciplinary action will follow</a:t>
            </a:r>
            <a:endParaRPr b="0" i="0" sz="18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rgbClr val="002060"/>
              </a:buClr>
              <a:buSzPts val="2600"/>
              <a:buFont typeface="Arial"/>
              <a:buChar char="•"/>
            </a:pPr>
            <a:r>
              <a:rPr b="0" i="0" lang="en-US" sz="2600" u="none" cap="none" strike="noStrike">
                <a:solidFill>
                  <a:srgbClr val="002060"/>
                </a:solidFill>
                <a:latin typeface="Calibri"/>
                <a:ea typeface="Calibri"/>
                <a:cs typeface="Calibri"/>
                <a:sym typeface="Calibri"/>
              </a:rPr>
              <a:t>  Criminal</a:t>
            </a:r>
            <a:endParaRPr b="0" i="0" sz="18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C00000"/>
              </a:buClr>
              <a:buSzPts val="4400"/>
              <a:buFont typeface="Arial"/>
              <a:buNone/>
            </a:pPr>
            <a:r>
              <a:rPr lang="en-US">
                <a:solidFill>
                  <a:srgbClr val="C00000"/>
                </a:solidFill>
              </a:rPr>
              <a:t>Investigative Interview / PDI</a:t>
            </a:r>
            <a:endParaRPr/>
          </a:p>
        </p:txBody>
      </p:sp>
      <p:sp>
        <p:nvSpPr>
          <p:cNvPr id="172" name="Google Shape;172;p3"/>
          <p:cNvSpPr txBox="1"/>
          <p:nvPr/>
        </p:nvSpPr>
        <p:spPr>
          <a:xfrm>
            <a:off x="1351004" y="1878227"/>
            <a:ext cx="10002900" cy="4248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000"/>
              <a:buFont typeface="Arial"/>
              <a:buNone/>
            </a:pPr>
            <a:r>
              <a:rPr b="0" i="0" lang="en-US" sz="4500" u="none" cap="none" strike="noStrike">
                <a:solidFill>
                  <a:srgbClr val="002060"/>
                </a:solidFill>
                <a:latin typeface="Calibri"/>
                <a:ea typeface="Calibri"/>
                <a:cs typeface="Calibri"/>
                <a:sym typeface="Calibri"/>
              </a:rPr>
              <a:t>Investigative Interview or PDI (Pre-Disciplinary Interview) is an interview with the discipling manager.  The Interview goal is to answer questions in reference to allegations or performance issues.</a:t>
            </a:r>
            <a:endParaRPr b="0" i="0" sz="1900" u="none" cap="none" strike="noStrike">
              <a:solidFill>
                <a:srgbClr val="000000"/>
              </a:solidFill>
              <a:latin typeface="Arial"/>
              <a:ea typeface="Arial"/>
              <a:cs typeface="Arial"/>
              <a:sym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26" name="Shape 326"/>
        <p:cNvGrpSpPr/>
        <p:nvPr/>
      </p:nvGrpSpPr>
      <p:grpSpPr>
        <a:xfrm>
          <a:off x="0" y="0"/>
          <a:ext cx="0" cy="0"/>
          <a:chOff x="0" y="0"/>
          <a:chExt cx="0" cy="0"/>
        </a:xfrm>
      </p:grpSpPr>
      <p:sp>
        <p:nvSpPr>
          <p:cNvPr id="327" name="Google Shape;327;g3030dc97ff0_0_4"/>
          <p:cNvSpPr txBox="1"/>
          <p:nvPr>
            <p:ph idx="4294967295" type="title"/>
          </p:nvPr>
        </p:nvSpPr>
        <p:spPr>
          <a:xfrm>
            <a:off x="812800" y="454025"/>
            <a:ext cx="10972800" cy="1146300"/>
          </a:xfrm>
          <a:prstGeom prst="rect">
            <a:avLst/>
          </a:prstGeom>
          <a:noFill/>
          <a:ln>
            <a:noFill/>
          </a:ln>
        </p:spPr>
        <p:txBody>
          <a:bodyPr anchorCtr="0" anchor="ctr" bIns="45700" lIns="91425" spcFirstLastPara="1" rIns="38100" wrap="square" tIns="45700">
            <a:noAutofit/>
          </a:bodyPr>
          <a:lstStyle/>
          <a:p>
            <a:pPr indent="0" lvl="0" marL="0" marR="0" rtl="0" algn="ctr">
              <a:lnSpc>
                <a:spcPct val="100000"/>
              </a:lnSpc>
              <a:spcBef>
                <a:spcPts val="0"/>
              </a:spcBef>
              <a:spcAft>
                <a:spcPts val="0"/>
              </a:spcAft>
              <a:buClr>
                <a:schemeClr val="dk2"/>
              </a:buClr>
              <a:buSzPts val="2900"/>
              <a:buFont typeface="Arial Black"/>
              <a:buNone/>
            </a:pPr>
            <a:r>
              <a:rPr lang="en-US" sz="2900"/>
              <a:t>                </a:t>
            </a:r>
            <a:r>
              <a:rPr b="0" i="0" lang="en-US" sz="4300" u="none" cap="none" strike="noStrike">
                <a:solidFill>
                  <a:schemeClr val="dk2"/>
                </a:solidFill>
                <a:latin typeface="Arial Black"/>
                <a:ea typeface="Arial Black"/>
                <a:cs typeface="Arial Black"/>
                <a:sym typeface="Arial Black"/>
              </a:rPr>
              <a:t>OIG Interviews</a:t>
            </a:r>
            <a:endParaRPr sz="5800"/>
          </a:p>
        </p:txBody>
      </p:sp>
      <p:pic>
        <p:nvPicPr>
          <p:cNvPr id="328" name="Google Shape;328;g3030dc97ff0_0_4"/>
          <p:cNvPicPr preferRelativeResize="0"/>
          <p:nvPr/>
        </p:nvPicPr>
        <p:blipFill rotWithShape="1">
          <a:blip r:embed="rId3">
            <a:alphaModFix/>
          </a:blip>
          <a:srcRect b="0" l="0" r="0" t="0"/>
          <a:stretch/>
        </p:blipFill>
        <p:spPr>
          <a:xfrm>
            <a:off x="609600" y="304800"/>
            <a:ext cx="2743200" cy="1146175"/>
          </a:xfrm>
          <a:prstGeom prst="rect">
            <a:avLst/>
          </a:prstGeom>
          <a:noFill/>
          <a:ln>
            <a:noFill/>
          </a:ln>
        </p:spPr>
      </p:pic>
      <p:sp>
        <p:nvSpPr>
          <p:cNvPr id="329" name="Google Shape;329;g3030dc97ff0_0_4"/>
          <p:cNvSpPr txBox="1"/>
          <p:nvPr/>
        </p:nvSpPr>
        <p:spPr>
          <a:xfrm>
            <a:off x="4978400" y="457200"/>
            <a:ext cx="6096000" cy="264600"/>
          </a:xfrm>
          <a:prstGeom prst="rect">
            <a:avLst/>
          </a:prstGeom>
          <a:noFill/>
          <a:ln>
            <a:noFill/>
          </a:ln>
        </p:spPr>
        <p:txBody>
          <a:bodyPr anchorCtr="0" anchor="t" bIns="45700" lIns="91425" spcFirstLastPara="1" rIns="91425" wrap="square" tIns="45700">
            <a:spAutoFit/>
          </a:bodyPr>
          <a:lstStyle/>
          <a:p>
            <a:pPr indent="0" lvl="0" marL="0" marR="0" rtl="0" algn="l">
              <a:lnSpc>
                <a:spcPct val="80000"/>
              </a:lnSpc>
              <a:spcBef>
                <a:spcPts val="0"/>
              </a:spcBef>
              <a:spcAft>
                <a:spcPts val="0"/>
              </a:spcAft>
              <a:buClr>
                <a:schemeClr val="dk1"/>
              </a:buClr>
              <a:buSzPts val="2000"/>
              <a:buFont typeface="Arial"/>
              <a:buNone/>
            </a:pPr>
            <a:r>
              <a:t/>
            </a:r>
            <a:endParaRPr b="0" i="0" sz="1400" u="none" cap="none" strike="noStrike">
              <a:solidFill>
                <a:srgbClr val="000000"/>
              </a:solidFill>
              <a:latin typeface="Arial"/>
              <a:ea typeface="Arial"/>
              <a:cs typeface="Arial"/>
              <a:sym typeface="Arial"/>
            </a:endParaRPr>
          </a:p>
        </p:txBody>
      </p:sp>
      <p:sp>
        <p:nvSpPr>
          <p:cNvPr id="330" name="Google Shape;330;g3030dc97ff0_0_4"/>
          <p:cNvSpPr txBox="1"/>
          <p:nvPr/>
        </p:nvSpPr>
        <p:spPr>
          <a:xfrm>
            <a:off x="406400" y="1676400"/>
            <a:ext cx="11543100" cy="4576800"/>
          </a:xfrm>
          <a:prstGeom prst="rect">
            <a:avLst/>
          </a:prstGeom>
          <a:noFill/>
          <a:ln>
            <a:noFill/>
          </a:ln>
        </p:spPr>
        <p:txBody>
          <a:bodyPr anchorCtr="0" anchor="t" bIns="38100" lIns="38100" spcFirstLastPara="1" rIns="38100" wrap="square" tIns="38100">
            <a:noAutofit/>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dk1"/>
              </a:solidFill>
              <a:latin typeface="Arial"/>
              <a:ea typeface="Arial"/>
              <a:cs typeface="Arial"/>
              <a:sym typeface="Arial"/>
            </a:endParaRPr>
          </a:p>
          <a:p>
            <a:pPr indent="-342900" lvl="0" marL="342900" marR="0" rtl="0" algn="l">
              <a:lnSpc>
                <a:spcPct val="100000"/>
              </a:lnSpc>
              <a:spcBef>
                <a:spcPts val="0"/>
              </a:spcBef>
              <a:spcAft>
                <a:spcPts val="0"/>
              </a:spcAft>
              <a:buClr>
                <a:schemeClr val="dk1"/>
              </a:buClr>
              <a:buSzPts val="2000"/>
              <a:buFont typeface="Arial"/>
              <a:buNone/>
            </a:pPr>
            <a:r>
              <a:t/>
            </a:r>
            <a:endParaRPr b="0" i="0" sz="1800" u="none" cap="none" strike="noStrike">
              <a:solidFill>
                <a:schemeClr val="dk1"/>
              </a:solidFill>
              <a:latin typeface="Arial"/>
              <a:ea typeface="Arial"/>
              <a:cs typeface="Arial"/>
              <a:sym typeface="Arial"/>
            </a:endParaRPr>
          </a:p>
          <a:p>
            <a:pPr indent="0" lvl="2" marL="0" marR="0" rtl="0" algn="l">
              <a:lnSpc>
                <a:spcPct val="100000"/>
              </a:lnSpc>
              <a:spcBef>
                <a:spcPts val="0"/>
              </a:spcBef>
              <a:spcAft>
                <a:spcPts val="0"/>
              </a:spcAft>
              <a:buClr>
                <a:schemeClr val="dk1"/>
              </a:buClr>
              <a:buSzPts val="2000"/>
              <a:buFont typeface="Arial"/>
              <a:buNone/>
            </a:pPr>
            <a:r>
              <a:rPr b="0" i="0" lang="en-US" sz="1800" u="none" cap="none" strike="noStrike">
                <a:solidFill>
                  <a:schemeClr val="dk1"/>
                </a:solidFill>
                <a:latin typeface="Arial"/>
                <a:ea typeface="Arial"/>
                <a:cs typeface="Arial"/>
                <a:sym typeface="Arial"/>
              </a:rPr>
              <a:t>                                       </a:t>
            </a:r>
            <a:r>
              <a:rPr b="0" i="0" lang="en-US" sz="2400" u="none" cap="none" strike="noStrike">
                <a:solidFill>
                  <a:schemeClr val="dk1"/>
                </a:solidFill>
                <a:latin typeface="Arial"/>
                <a:ea typeface="Arial"/>
                <a:cs typeface="Arial"/>
                <a:sym typeface="Arial"/>
              </a:rPr>
              <a:t> </a:t>
            </a:r>
            <a:r>
              <a:rPr b="0" i="0" lang="en-US" sz="2500" u="none" cap="none" strike="noStrike">
                <a:solidFill>
                  <a:schemeClr val="dk1"/>
                </a:solidFill>
                <a:latin typeface="Arial"/>
                <a:ea typeface="Arial"/>
                <a:cs typeface="Arial"/>
                <a:sym typeface="Arial"/>
              </a:rPr>
              <a:t>Interview employees under oath</a:t>
            </a:r>
            <a:endParaRPr b="0" i="0" sz="1900" u="none" cap="none" strike="noStrike">
              <a:solidFill>
                <a:srgbClr val="000000"/>
              </a:solidFill>
              <a:latin typeface="Arial"/>
              <a:ea typeface="Arial"/>
              <a:cs typeface="Arial"/>
              <a:sym typeface="Arial"/>
            </a:endParaRPr>
          </a:p>
          <a:p>
            <a:pPr indent="-342900" lvl="1" marL="800100" marR="0" rtl="0" algn="l">
              <a:lnSpc>
                <a:spcPct val="100000"/>
              </a:lnSpc>
              <a:spcBef>
                <a:spcPts val="0"/>
              </a:spcBef>
              <a:spcAft>
                <a:spcPts val="0"/>
              </a:spcAft>
              <a:buClr>
                <a:schemeClr val="dk1"/>
              </a:buClr>
              <a:buSzPts val="2000"/>
              <a:buFont typeface="Arial"/>
              <a:buNone/>
            </a:pPr>
            <a:r>
              <a:rPr b="0" i="0" lang="en-US" sz="2500" u="none" cap="none" strike="noStrike">
                <a:solidFill>
                  <a:schemeClr val="dk1"/>
                </a:solidFill>
                <a:latin typeface="Arial"/>
                <a:ea typeface="Arial"/>
                <a:cs typeface="Arial"/>
                <a:sym typeface="Arial"/>
              </a:rPr>
              <a:t>	                         </a:t>
            </a:r>
            <a:endParaRPr b="0" i="0" sz="2500" u="none" cap="none" strike="noStrike">
              <a:solidFill>
                <a:schemeClr val="dk1"/>
              </a:solidFill>
              <a:latin typeface="Arial"/>
              <a:ea typeface="Arial"/>
              <a:cs typeface="Arial"/>
              <a:sym typeface="Arial"/>
            </a:endParaRPr>
          </a:p>
          <a:p>
            <a:pPr indent="-342900" lvl="1" marL="800100" marR="0" rtl="0" algn="l">
              <a:lnSpc>
                <a:spcPct val="100000"/>
              </a:lnSpc>
              <a:spcBef>
                <a:spcPts val="0"/>
              </a:spcBef>
              <a:spcAft>
                <a:spcPts val="0"/>
              </a:spcAft>
              <a:buClr>
                <a:schemeClr val="dk1"/>
              </a:buClr>
              <a:buSzPts val="2000"/>
              <a:buFont typeface="Arial"/>
              <a:buNone/>
            </a:pPr>
            <a:r>
              <a:rPr b="0" i="0" lang="en-US" sz="2500" u="none" cap="none" strike="noStrike">
                <a:solidFill>
                  <a:schemeClr val="dk1"/>
                </a:solidFill>
                <a:latin typeface="Arial"/>
                <a:ea typeface="Arial"/>
                <a:cs typeface="Arial"/>
                <a:sym typeface="Arial"/>
              </a:rPr>
              <a:t>                        Review agency documents</a:t>
            </a:r>
            <a:endParaRPr b="0" i="0" sz="1900" u="none" cap="none" strike="noStrike">
              <a:solidFill>
                <a:srgbClr val="000000"/>
              </a:solidFill>
              <a:latin typeface="Arial"/>
              <a:ea typeface="Arial"/>
              <a:cs typeface="Arial"/>
              <a:sym typeface="Arial"/>
            </a:endParaRPr>
          </a:p>
          <a:p>
            <a:pPr indent="-342900" lvl="1" marL="800100" marR="0" rtl="0" algn="l">
              <a:lnSpc>
                <a:spcPct val="100000"/>
              </a:lnSpc>
              <a:spcBef>
                <a:spcPts val="0"/>
              </a:spcBef>
              <a:spcAft>
                <a:spcPts val="0"/>
              </a:spcAft>
              <a:buClr>
                <a:schemeClr val="dk1"/>
              </a:buClr>
              <a:buSzPts val="2000"/>
              <a:buFont typeface="Arial"/>
              <a:buNone/>
            </a:pPr>
            <a:r>
              <a:rPr b="0" i="0" lang="en-US" sz="2500" u="none" cap="none" strike="noStrike">
                <a:solidFill>
                  <a:schemeClr val="dk1"/>
                </a:solidFill>
                <a:latin typeface="Arial"/>
                <a:ea typeface="Arial"/>
                <a:cs typeface="Arial"/>
                <a:sym typeface="Arial"/>
              </a:rPr>
              <a:t>	</a:t>
            </a:r>
            <a:endParaRPr b="0" i="0" sz="2500" u="none" cap="none" strike="noStrike">
              <a:solidFill>
                <a:schemeClr val="dk1"/>
              </a:solidFill>
              <a:latin typeface="Arial"/>
              <a:ea typeface="Arial"/>
              <a:cs typeface="Arial"/>
              <a:sym typeface="Arial"/>
            </a:endParaRPr>
          </a:p>
          <a:p>
            <a:pPr indent="-342900" lvl="1" marL="800100" marR="0" rtl="0" algn="l">
              <a:lnSpc>
                <a:spcPct val="100000"/>
              </a:lnSpc>
              <a:spcBef>
                <a:spcPts val="0"/>
              </a:spcBef>
              <a:spcAft>
                <a:spcPts val="0"/>
              </a:spcAft>
              <a:buClr>
                <a:schemeClr val="dk1"/>
              </a:buClr>
              <a:buSzPts val="2000"/>
              <a:buFont typeface="Arial"/>
              <a:buNone/>
            </a:pPr>
            <a:r>
              <a:rPr b="0" i="0" lang="en-US" sz="2500" u="none" cap="none" strike="noStrike">
                <a:solidFill>
                  <a:schemeClr val="dk1"/>
                </a:solidFill>
                <a:latin typeface="Arial"/>
                <a:ea typeface="Arial"/>
                <a:cs typeface="Arial"/>
                <a:sym typeface="Arial"/>
              </a:rPr>
              <a:t>                        Subpoena individuals to provide the OIG with documents </a:t>
            </a:r>
            <a:endParaRPr b="0" i="0" sz="1900" u="none" cap="none" strike="noStrike">
              <a:solidFill>
                <a:srgbClr val="000000"/>
              </a:solidFill>
              <a:latin typeface="Arial"/>
              <a:ea typeface="Arial"/>
              <a:cs typeface="Arial"/>
              <a:sym typeface="Arial"/>
            </a:endParaRPr>
          </a:p>
          <a:p>
            <a:pPr indent="-342900" lvl="1" marL="800100" marR="0" rtl="0" algn="l">
              <a:lnSpc>
                <a:spcPct val="100000"/>
              </a:lnSpc>
              <a:spcBef>
                <a:spcPts val="0"/>
              </a:spcBef>
              <a:spcAft>
                <a:spcPts val="0"/>
              </a:spcAft>
              <a:buClr>
                <a:schemeClr val="dk1"/>
              </a:buClr>
              <a:buSzPts val="2000"/>
              <a:buFont typeface="Arial"/>
              <a:buNone/>
            </a:pPr>
            <a:r>
              <a:rPr b="0" i="0" lang="en-US" sz="2500" u="none" cap="none" strike="noStrike">
                <a:solidFill>
                  <a:schemeClr val="dk1"/>
                </a:solidFill>
                <a:latin typeface="Arial"/>
                <a:ea typeface="Arial"/>
                <a:cs typeface="Arial"/>
                <a:sym typeface="Arial"/>
              </a:rPr>
              <a:t>	</a:t>
            </a:r>
            <a:endParaRPr b="0" i="0" sz="2500" u="none" cap="none" strike="noStrike">
              <a:solidFill>
                <a:schemeClr val="dk1"/>
              </a:solidFill>
              <a:latin typeface="Arial"/>
              <a:ea typeface="Arial"/>
              <a:cs typeface="Arial"/>
              <a:sym typeface="Arial"/>
            </a:endParaRPr>
          </a:p>
          <a:p>
            <a:pPr indent="0" lvl="1" marL="457200" marR="0" rtl="0" algn="l">
              <a:lnSpc>
                <a:spcPct val="100000"/>
              </a:lnSpc>
              <a:spcBef>
                <a:spcPts val="0"/>
              </a:spcBef>
              <a:spcAft>
                <a:spcPts val="0"/>
              </a:spcAft>
              <a:buClr>
                <a:schemeClr val="dk1"/>
              </a:buClr>
              <a:buSzPts val="2000"/>
              <a:buFont typeface="Arial"/>
              <a:buNone/>
            </a:pPr>
            <a:r>
              <a:rPr b="0" i="0" lang="en-US" sz="2500" u="none" cap="none" strike="noStrike">
                <a:solidFill>
                  <a:schemeClr val="dk1"/>
                </a:solidFill>
                <a:latin typeface="Arial"/>
                <a:ea typeface="Arial"/>
                <a:cs typeface="Arial"/>
                <a:sym typeface="Arial"/>
              </a:rPr>
              <a:t>                         Place employees under arrest; and </a:t>
            </a:r>
            <a:endParaRPr b="0" i="0" sz="1900" u="none" cap="none" strike="noStrike">
              <a:solidFill>
                <a:srgbClr val="000000"/>
              </a:solidFill>
              <a:latin typeface="Arial"/>
              <a:ea typeface="Arial"/>
              <a:cs typeface="Arial"/>
              <a:sym typeface="Arial"/>
            </a:endParaRPr>
          </a:p>
          <a:p>
            <a:pPr indent="-342900" lvl="1" marL="800100" marR="0" rtl="0" algn="l">
              <a:lnSpc>
                <a:spcPct val="100000"/>
              </a:lnSpc>
              <a:spcBef>
                <a:spcPts val="0"/>
              </a:spcBef>
              <a:spcAft>
                <a:spcPts val="0"/>
              </a:spcAft>
              <a:buClr>
                <a:schemeClr val="dk1"/>
              </a:buClr>
              <a:buSzPts val="2000"/>
              <a:buFont typeface="Arial"/>
              <a:buNone/>
            </a:pPr>
            <a:r>
              <a:rPr b="0" i="0" lang="en-US" sz="2500" u="none" cap="none" strike="noStrike">
                <a:solidFill>
                  <a:schemeClr val="dk1"/>
                </a:solidFill>
                <a:latin typeface="Arial"/>
                <a:ea typeface="Arial"/>
                <a:cs typeface="Arial"/>
                <a:sym typeface="Arial"/>
              </a:rPr>
              <a:t>	                     Inform the Attorney General and local United States</a:t>
            </a:r>
            <a:endParaRPr b="0" i="0" sz="1900" u="none" cap="none" strike="noStrike">
              <a:solidFill>
                <a:srgbClr val="000000"/>
              </a:solidFill>
              <a:latin typeface="Arial"/>
              <a:ea typeface="Arial"/>
              <a:cs typeface="Arial"/>
              <a:sym typeface="Arial"/>
            </a:endParaRPr>
          </a:p>
          <a:p>
            <a:pPr indent="0" lvl="1" marL="0" marR="0" rtl="0" algn="l">
              <a:lnSpc>
                <a:spcPct val="100000"/>
              </a:lnSpc>
              <a:spcBef>
                <a:spcPts val="0"/>
              </a:spcBef>
              <a:spcAft>
                <a:spcPts val="0"/>
              </a:spcAft>
              <a:buClr>
                <a:schemeClr val="dk1"/>
              </a:buClr>
              <a:buSzPts val="2000"/>
              <a:buFont typeface="Arial"/>
              <a:buNone/>
            </a:pPr>
            <a:r>
              <a:rPr b="0" i="0" lang="en-US" sz="2500" u="none" cap="none" strike="noStrike">
                <a:solidFill>
                  <a:schemeClr val="dk1"/>
                </a:solidFill>
                <a:latin typeface="Arial"/>
                <a:ea typeface="Arial"/>
                <a:cs typeface="Arial"/>
                <a:sym typeface="Arial"/>
              </a:rPr>
              <a:t>                               Attorney of any potential criminal violations.</a:t>
            </a:r>
            <a:r>
              <a:rPr b="0" i="0" lang="en-US" sz="2300" u="none" cap="none" strike="noStrike">
                <a:solidFill>
                  <a:schemeClr val="dk1"/>
                </a:solidFill>
                <a:latin typeface="Arial"/>
                <a:ea typeface="Arial"/>
                <a:cs typeface="Arial"/>
                <a:sym typeface="Arial"/>
              </a:rPr>
              <a:t> </a:t>
            </a:r>
            <a:endParaRPr b="0" i="0" sz="3600" u="none" cap="none" strike="noStrike">
              <a:solidFill>
                <a:schemeClr val="dk1"/>
              </a:solidFill>
              <a:latin typeface="Arial"/>
              <a:ea typeface="Arial"/>
              <a:cs typeface="Arial"/>
              <a:sym typeface="Arial"/>
            </a:endParaRPr>
          </a:p>
          <a:p>
            <a:pPr indent="-342900" lvl="0" marL="342900" marR="0" rtl="0" algn="ctr">
              <a:lnSpc>
                <a:spcPct val="100000"/>
              </a:lnSpc>
              <a:spcBef>
                <a:spcPts val="0"/>
              </a:spcBef>
              <a:spcAft>
                <a:spcPts val="0"/>
              </a:spcAft>
              <a:buClr>
                <a:schemeClr val="dk1"/>
              </a:buClr>
              <a:buSzPts val="3100"/>
              <a:buFont typeface="Arial"/>
              <a:buNone/>
            </a:pPr>
            <a:r>
              <a:t/>
            </a:r>
            <a:endParaRPr b="0" i="0" sz="3800" u="none" cap="none" strike="noStrike">
              <a:solidFill>
                <a:schemeClr val="dk1"/>
              </a:solidFill>
              <a:latin typeface="Arial"/>
              <a:ea typeface="Arial"/>
              <a:cs typeface="Arial"/>
              <a:sym typeface="Arial"/>
            </a:endParaRPr>
          </a:p>
          <a:p>
            <a:pPr indent="-342900" lvl="0" marL="342900" marR="0" rtl="0" algn="ctr">
              <a:lnSpc>
                <a:spcPct val="100000"/>
              </a:lnSpc>
              <a:spcBef>
                <a:spcPts val="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 </a:t>
            </a:r>
            <a:endParaRPr b="0" i="0" sz="3100" u="none" cap="none" strike="noStrike">
              <a:solidFill>
                <a:schemeClr val="dk1"/>
              </a:solidFill>
              <a:latin typeface="Arial"/>
              <a:ea typeface="Arial"/>
              <a:cs typeface="Arial"/>
              <a:sym typeface="Arial"/>
            </a:endParaRPr>
          </a:p>
          <a:p>
            <a:pPr indent="-254000" lvl="0" marL="342900" marR="0" rtl="0" algn="l">
              <a:lnSpc>
                <a:spcPct val="100000"/>
              </a:lnSpc>
              <a:spcBef>
                <a:spcPts val="0"/>
              </a:spcBef>
              <a:spcAft>
                <a:spcPts val="0"/>
              </a:spcAft>
              <a:buClr>
                <a:srgbClr val="0D0D0D"/>
              </a:buClr>
              <a:buSzPts val="1400"/>
              <a:buFont typeface="Noto Sans Symbols"/>
              <a:buNone/>
            </a:pPr>
            <a:r>
              <a:t/>
            </a:r>
            <a:endParaRPr b="0" i="0" sz="2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chemeClr val="dk1"/>
              </a:solidFill>
              <a:latin typeface="Arial"/>
              <a:ea typeface="Arial"/>
              <a:cs typeface="Arial"/>
              <a:sym typeface="Arial"/>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35" name="Shape 335"/>
        <p:cNvGrpSpPr/>
        <p:nvPr/>
      </p:nvGrpSpPr>
      <p:grpSpPr>
        <a:xfrm>
          <a:off x="0" y="0"/>
          <a:ext cx="0" cy="0"/>
          <a:chOff x="0" y="0"/>
          <a:chExt cx="0" cy="0"/>
        </a:xfrm>
      </p:grpSpPr>
      <p:sp>
        <p:nvSpPr>
          <p:cNvPr id="336" name="Google Shape;336;g3030dc97ff0_0_28"/>
          <p:cNvSpPr txBox="1"/>
          <p:nvPr>
            <p:ph idx="4294967295" type="title"/>
          </p:nvPr>
        </p:nvSpPr>
        <p:spPr>
          <a:xfrm>
            <a:off x="812800" y="454025"/>
            <a:ext cx="10972800" cy="1146300"/>
          </a:xfrm>
          <a:prstGeom prst="rect">
            <a:avLst/>
          </a:prstGeom>
          <a:noFill/>
          <a:ln>
            <a:noFill/>
          </a:ln>
        </p:spPr>
        <p:txBody>
          <a:bodyPr anchorCtr="0" anchor="ctr" bIns="45700" lIns="91425" spcFirstLastPara="1" rIns="38100" wrap="square" tIns="45700">
            <a:noAutofit/>
          </a:bodyPr>
          <a:lstStyle/>
          <a:p>
            <a:pPr indent="0" lvl="0" marL="0" marR="0" rtl="0" algn="ctr">
              <a:lnSpc>
                <a:spcPct val="100000"/>
              </a:lnSpc>
              <a:spcBef>
                <a:spcPts val="0"/>
              </a:spcBef>
              <a:spcAft>
                <a:spcPts val="0"/>
              </a:spcAft>
              <a:buClr>
                <a:schemeClr val="dk2"/>
              </a:buClr>
              <a:buSzPts val="2900"/>
              <a:buFont typeface="Arial Black"/>
              <a:buNone/>
            </a:pPr>
            <a:r>
              <a:rPr lang="en-US" sz="2900"/>
              <a:t>                 </a:t>
            </a:r>
            <a:r>
              <a:rPr b="0" i="0" lang="en-US" sz="4800" u="none" cap="none" strike="noStrike">
                <a:solidFill>
                  <a:schemeClr val="dk2"/>
                </a:solidFill>
                <a:latin typeface="Arial Black"/>
                <a:ea typeface="Arial Black"/>
                <a:cs typeface="Arial Black"/>
                <a:sym typeface="Arial Black"/>
              </a:rPr>
              <a:t>OIG Interviews</a:t>
            </a:r>
            <a:endParaRPr sz="6300"/>
          </a:p>
        </p:txBody>
      </p:sp>
      <p:pic>
        <p:nvPicPr>
          <p:cNvPr id="337" name="Google Shape;337;g3030dc97ff0_0_28"/>
          <p:cNvPicPr preferRelativeResize="0"/>
          <p:nvPr/>
        </p:nvPicPr>
        <p:blipFill rotWithShape="1">
          <a:blip r:embed="rId3">
            <a:alphaModFix/>
          </a:blip>
          <a:srcRect b="0" l="0" r="0" t="0"/>
          <a:stretch/>
        </p:blipFill>
        <p:spPr>
          <a:xfrm>
            <a:off x="609600" y="304800"/>
            <a:ext cx="2743200" cy="1146175"/>
          </a:xfrm>
          <a:prstGeom prst="rect">
            <a:avLst/>
          </a:prstGeom>
          <a:noFill/>
          <a:ln>
            <a:noFill/>
          </a:ln>
        </p:spPr>
      </p:pic>
      <p:sp>
        <p:nvSpPr>
          <p:cNvPr id="338" name="Google Shape;338;g3030dc97ff0_0_28"/>
          <p:cNvSpPr txBox="1"/>
          <p:nvPr/>
        </p:nvSpPr>
        <p:spPr>
          <a:xfrm>
            <a:off x="4978400" y="457200"/>
            <a:ext cx="6096000" cy="264600"/>
          </a:xfrm>
          <a:prstGeom prst="rect">
            <a:avLst/>
          </a:prstGeom>
          <a:noFill/>
          <a:ln>
            <a:noFill/>
          </a:ln>
        </p:spPr>
        <p:txBody>
          <a:bodyPr anchorCtr="0" anchor="t" bIns="45700" lIns="91425" spcFirstLastPara="1" rIns="91425" wrap="square" tIns="45700">
            <a:spAutoFit/>
          </a:bodyPr>
          <a:lstStyle/>
          <a:p>
            <a:pPr indent="0" lvl="0" marL="0" marR="0" rtl="0" algn="l">
              <a:lnSpc>
                <a:spcPct val="80000"/>
              </a:lnSpc>
              <a:spcBef>
                <a:spcPts val="0"/>
              </a:spcBef>
              <a:spcAft>
                <a:spcPts val="0"/>
              </a:spcAft>
              <a:buClr>
                <a:schemeClr val="dk1"/>
              </a:buClr>
              <a:buSzPts val="2000"/>
              <a:buFont typeface="Arial"/>
              <a:buNone/>
            </a:pPr>
            <a:r>
              <a:t/>
            </a:r>
            <a:endParaRPr b="0" i="0" sz="1400" u="none" cap="none" strike="noStrike">
              <a:solidFill>
                <a:srgbClr val="000000"/>
              </a:solidFill>
              <a:latin typeface="Arial"/>
              <a:ea typeface="Arial"/>
              <a:cs typeface="Arial"/>
              <a:sym typeface="Arial"/>
            </a:endParaRPr>
          </a:p>
        </p:txBody>
      </p:sp>
      <p:sp>
        <p:nvSpPr>
          <p:cNvPr id="339" name="Google Shape;339;g3030dc97ff0_0_28"/>
          <p:cNvSpPr txBox="1"/>
          <p:nvPr/>
        </p:nvSpPr>
        <p:spPr>
          <a:xfrm>
            <a:off x="865900" y="1450975"/>
            <a:ext cx="10866600" cy="4343400"/>
          </a:xfrm>
          <a:prstGeom prst="rect">
            <a:avLst/>
          </a:prstGeom>
          <a:noFill/>
          <a:ln>
            <a:noFill/>
          </a:ln>
        </p:spPr>
        <p:txBody>
          <a:bodyPr anchorCtr="0" anchor="t" bIns="38100" lIns="38100" spcFirstLastPara="1" rIns="38100" wrap="square" tIns="38100">
            <a:noAutofit/>
          </a:bodyPr>
          <a:lstStyle/>
          <a:p>
            <a:pPr indent="-304800" lvl="0" marL="304800" marR="0" rtl="0" algn="ctr">
              <a:lnSpc>
                <a:spcPct val="100000"/>
              </a:lnSpc>
              <a:spcBef>
                <a:spcPts val="0"/>
              </a:spcBef>
              <a:spcAft>
                <a:spcPts val="0"/>
              </a:spcAft>
              <a:buClr>
                <a:srgbClr val="000000"/>
              </a:buClr>
              <a:buSzPts val="2400"/>
              <a:buFont typeface="Arial"/>
              <a:buNone/>
            </a:pPr>
            <a:r>
              <a:t/>
            </a:r>
            <a:endParaRPr b="0" i="0" sz="2200" u="none" cap="none" strike="noStrike">
              <a:solidFill>
                <a:srgbClr val="000000"/>
              </a:solidFill>
              <a:latin typeface="Arial"/>
              <a:ea typeface="Arial"/>
              <a:cs typeface="Arial"/>
              <a:sym typeface="Arial"/>
            </a:endParaRPr>
          </a:p>
          <a:p>
            <a:pPr indent="-304800" lvl="0" marL="304800" marR="0" rtl="0" algn="l">
              <a:lnSpc>
                <a:spcPct val="100000"/>
              </a:lnSpc>
              <a:spcBef>
                <a:spcPts val="0"/>
              </a:spcBef>
              <a:spcAft>
                <a:spcPts val="0"/>
              </a:spcAft>
              <a:buClr>
                <a:srgbClr val="000000"/>
              </a:buClr>
              <a:buSzPts val="2400"/>
              <a:buFont typeface="Arial"/>
              <a:buNone/>
            </a:pPr>
            <a:r>
              <a:rPr b="0" i="0" lang="en-US" sz="2400" u="none" cap="none" strike="noStrike">
                <a:solidFill>
                  <a:srgbClr val="000000"/>
                </a:solidFill>
                <a:latin typeface="Arial"/>
                <a:ea typeface="Arial"/>
                <a:cs typeface="Arial"/>
                <a:sym typeface="Arial"/>
              </a:rPr>
              <a:t>                     </a:t>
            </a:r>
            <a:endParaRPr b="0" i="0" sz="2400" u="none" cap="none" strike="noStrike">
              <a:solidFill>
                <a:srgbClr val="000000"/>
              </a:solidFill>
              <a:latin typeface="Arial"/>
              <a:ea typeface="Arial"/>
              <a:cs typeface="Arial"/>
              <a:sym typeface="Arial"/>
            </a:endParaRPr>
          </a:p>
          <a:p>
            <a:pPr indent="-304800" lvl="0" marL="304800" marR="0" rtl="0" algn="l">
              <a:lnSpc>
                <a:spcPct val="100000"/>
              </a:lnSpc>
              <a:spcBef>
                <a:spcPts val="0"/>
              </a:spcBef>
              <a:spcAft>
                <a:spcPts val="0"/>
              </a:spcAft>
              <a:buClr>
                <a:srgbClr val="000000"/>
              </a:buClr>
              <a:buSzPts val="2400"/>
              <a:buFont typeface="Arial"/>
              <a:buNone/>
            </a:pPr>
            <a:r>
              <a:rPr b="0" i="0" lang="en-US" sz="2400" u="none" cap="none" strike="noStrike">
                <a:solidFill>
                  <a:srgbClr val="000000"/>
                </a:solidFill>
                <a:latin typeface="Arial"/>
                <a:ea typeface="Arial"/>
                <a:cs typeface="Arial"/>
                <a:sym typeface="Arial"/>
              </a:rPr>
              <a:t>                       The OIG does not have the legal authority to:</a:t>
            </a:r>
            <a:r>
              <a:rPr b="0" i="0" lang="en-US" sz="3100" u="none" cap="none" strike="noStrike">
                <a:solidFill>
                  <a:schemeClr val="dk1"/>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a:p>
            <a:pPr indent="-304800" lvl="0" marL="304800" marR="0" rtl="0" algn="ctr">
              <a:lnSpc>
                <a:spcPct val="100000"/>
              </a:lnSpc>
              <a:spcBef>
                <a:spcPts val="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 </a:t>
            </a:r>
            <a:endParaRPr b="0" i="0" sz="3100" u="none" cap="none" strike="noStrike">
              <a:solidFill>
                <a:schemeClr val="dk1"/>
              </a:solidFill>
              <a:latin typeface="Arial"/>
              <a:ea typeface="Arial"/>
              <a:cs typeface="Arial"/>
              <a:sym typeface="Arial"/>
            </a:endParaRPr>
          </a:p>
          <a:p>
            <a:pPr indent="-285750" lvl="1" marL="742950" marR="0" rtl="0" algn="l">
              <a:lnSpc>
                <a:spcPct val="100000"/>
              </a:lnSpc>
              <a:spcBef>
                <a:spcPts val="0"/>
              </a:spcBef>
              <a:spcAft>
                <a:spcPts val="0"/>
              </a:spcAft>
              <a:buClr>
                <a:schemeClr val="dk1"/>
              </a:buClr>
              <a:buSzPts val="2000"/>
              <a:buFont typeface="Arial"/>
              <a:buNone/>
            </a:pPr>
            <a:r>
              <a:t/>
            </a:r>
            <a:endParaRPr b="0" i="0" sz="2400" u="none" cap="none" strike="noStrike">
              <a:solidFill>
                <a:schemeClr val="dk1"/>
              </a:solidFill>
              <a:latin typeface="Arial"/>
              <a:ea typeface="Arial"/>
              <a:cs typeface="Arial"/>
              <a:sym typeface="Arial"/>
            </a:endParaRPr>
          </a:p>
          <a:p>
            <a:pPr indent="-285750" lvl="1" marL="742950" marR="0" rtl="0" algn="l">
              <a:lnSpc>
                <a:spcPct val="100000"/>
              </a:lnSpc>
              <a:spcBef>
                <a:spcPts val="0"/>
              </a:spcBef>
              <a:spcAft>
                <a:spcPts val="0"/>
              </a:spcAft>
              <a:buClr>
                <a:schemeClr val="dk1"/>
              </a:buClr>
              <a:buSzPts val="2000"/>
              <a:buFont typeface="Arial"/>
              <a:buNone/>
            </a:pPr>
            <a:r>
              <a:rPr b="0" i="0" lang="en-US" sz="2400" u="none" cap="none" strike="noStrike">
                <a:solidFill>
                  <a:schemeClr val="dk1"/>
                </a:solidFill>
                <a:latin typeface="Arial"/>
                <a:ea typeface="Arial"/>
                <a:cs typeface="Arial"/>
                <a:sym typeface="Arial"/>
              </a:rPr>
              <a:t>                 a. Physically threaten or intimidate employees; or </a:t>
            </a:r>
            <a:endParaRPr b="0" i="0" sz="1800" u="none" cap="none" strike="noStrike">
              <a:solidFill>
                <a:srgbClr val="000000"/>
              </a:solidFill>
              <a:latin typeface="Arial"/>
              <a:ea typeface="Arial"/>
              <a:cs typeface="Arial"/>
              <a:sym typeface="Arial"/>
            </a:endParaRPr>
          </a:p>
          <a:p>
            <a:pPr indent="0" lvl="1" marL="0" marR="0" rtl="0" algn="l">
              <a:lnSpc>
                <a:spcPct val="100000"/>
              </a:lnSpc>
              <a:spcBef>
                <a:spcPts val="0"/>
              </a:spcBef>
              <a:spcAft>
                <a:spcPts val="0"/>
              </a:spcAft>
              <a:buClr>
                <a:schemeClr val="dk1"/>
              </a:buClr>
              <a:buSzPts val="2000"/>
              <a:buFont typeface="Arial"/>
              <a:buNone/>
            </a:pPr>
            <a:r>
              <a:t/>
            </a:r>
            <a:endParaRPr b="0" i="0" sz="2400" u="none" cap="none" strike="noStrike">
              <a:solidFill>
                <a:schemeClr val="dk1"/>
              </a:solidFill>
              <a:latin typeface="Arial"/>
              <a:ea typeface="Arial"/>
              <a:cs typeface="Arial"/>
              <a:sym typeface="Arial"/>
            </a:endParaRPr>
          </a:p>
          <a:p>
            <a:pPr indent="-285750" lvl="1" marL="742950" marR="0" rtl="0" algn="l">
              <a:lnSpc>
                <a:spcPct val="100000"/>
              </a:lnSpc>
              <a:spcBef>
                <a:spcPts val="0"/>
              </a:spcBef>
              <a:spcAft>
                <a:spcPts val="0"/>
              </a:spcAft>
              <a:buClr>
                <a:schemeClr val="dk1"/>
              </a:buClr>
              <a:buSzPts val="2000"/>
              <a:buFont typeface="Arial"/>
              <a:buNone/>
            </a:pPr>
            <a:r>
              <a:rPr b="0" i="0" lang="en-US" sz="2400" u="none" cap="none" strike="noStrike">
                <a:solidFill>
                  <a:schemeClr val="dk1"/>
                </a:solidFill>
                <a:latin typeface="Arial"/>
                <a:ea typeface="Arial"/>
                <a:cs typeface="Arial"/>
                <a:sym typeface="Arial"/>
              </a:rPr>
              <a:t>                 b. Order employees to appear for interviews or discipline</a:t>
            </a:r>
            <a:endParaRPr b="0" i="0" sz="1800" u="none" cap="none" strike="noStrike">
              <a:solidFill>
                <a:srgbClr val="000000"/>
              </a:solidFill>
              <a:latin typeface="Arial"/>
              <a:ea typeface="Arial"/>
              <a:cs typeface="Arial"/>
              <a:sym typeface="Arial"/>
            </a:endParaRPr>
          </a:p>
          <a:p>
            <a:pPr indent="0" lvl="1" marL="0" marR="0" rtl="0" algn="l">
              <a:lnSpc>
                <a:spcPct val="100000"/>
              </a:lnSpc>
              <a:spcBef>
                <a:spcPts val="0"/>
              </a:spcBef>
              <a:spcAft>
                <a:spcPts val="0"/>
              </a:spcAft>
              <a:buClr>
                <a:schemeClr val="dk1"/>
              </a:buClr>
              <a:buSzPts val="2000"/>
              <a:buFont typeface="Arial"/>
              <a:buNone/>
            </a:pPr>
            <a:r>
              <a:rPr b="0" i="0" lang="en-US" sz="2400" u="none" cap="none" strike="noStrike">
                <a:solidFill>
                  <a:schemeClr val="dk1"/>
                </a:solidFill>
                <a:latin typeface="Arial"/>
                <a:ea typeface="Arial"/>
                <a:cs typeface="Arial"/>
                <a:sym typeface="Arial"/>
              </a:rPr>
              <a:t>                           employees if they refuse to appear or cooperate</a:t>
            </a:r>
            <a:r>
              <a:rPr b="0" i="0" lang="en-US" sz="2600" u="none" cap="none" strike="noStrike">
                <a:solidFill>
                  <a:schemeClr val="dk1"/>
                </a:solidFill>
                <a:latin typeface="Arial"/>
                <a:ea typeface="Arial"/>
                <a:cs typeface="Arial"/>
                <a:sym typeface="Arial"/>
              </a:rPr>
              <a:t>. </a:t>
            </a:r>
            <a:endParaRPr b="0" i="0" sz="26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0" i="0" sz="2600" u="none" cap="none" strike="noStrike">
              <a:solidFill>
                <a:schemeClr val="dk1"/>
              </a:solidFill>
              <a:latin typeface="Arial"/>
              <a:ea typeface="Arial"/>
              <a:cs typeface="Arial"/>
              <a:sym typeface="Arial"/>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44" name="Shape 344"/>
        <p:cNvGrpSpPr/>
        <p:nvPr/>
      </p:nvGrpSpPr>
      <p:grpSpPr>
        <a:xfrm>
          <a:off x="0" y="0"/>
          <a:ext cx="0" cy="0"/>
          <a:chOff x="0" y="0"/>
          <a:chExt cx="0" cy="0"/>
        </a:xfrm>
      </p:grpSpPr>
      <p:sp>
        <p:nvSpPr>
          <p:cNvPr id="345" name="Google Shape;345;g3030dc97ff0_0_52"/>
          <p:cNvSpPr txBox="1"/>
          <p:nvPr>
            <p:ph idx="4294967295" type="title"/>
          </p:nvPr>
        </p:nvSpPr>
        <p:spPr>
          <a:xfrm>
            <a:off x="812800" y="886150"/>
            <a:ext cx="10972800" cy="714000"/>
          </a:xfrm>
          <a:prstGeom prst="rect">
            <a:avLst/>
          </a:prstGeom>
          <a:noFill/>
          <a:ln>
            <a:noFill/>
          </a:ln>
        </p:spPr>
        <p:txBody>
          <a:bodyPr anchorCtr="0" anchor="ctr" bIns="45700" lIns="91425" spcFirstLastPara="1" rIns="38100" wrap="square" tIns="45700">
            <a:noAutofit/>
          </a:bodyPr>
          <a:lstStyle/>
          <a:p>
            <a:pPr indent="0" lvl="0" marL="0" marR="0" rtl="0" algn="ctr">
              <a:lnSpc>
                <a:spcPct val="100000"/>
              </a:lnSpc>
              <a:spcBef>
                <a:spcPts val="0"/>
              </a:spcBef>
              <a:spcAft>
                <a:spcPts val="0"/>
              </a:spcAft>
              <a:buClr>
                <a:schemeClr val="dk2"/>
              </a:buClr>
              <a:buSzPts val="2900"/>
              <a:buFont typeface="Arial Black"/>
              <a:buNone/>
            </a:pPr>
            <a:r>
              <a:rPr lang="en-US" sz="2900"/>
              <a:t>               </a:t>
            </a:r>
            <a:r>
              <a:rPr lang="en-US" sz="4900"/>
              <a:t> </a:t>
            </a:r>
            <a:r>
              <a:rPr b="1" lang="en-US" sz="4900"/>
              <a:t>O</a:t>
            </a:r>
            <a:r>
              <a:rPr b="1" i="0" lang="en-US" sz="4900" u="none" cap="none" strike="noStrike">
                <a:solidFill>
                  <a:schemeClr val="dk2"/>
                </a:solidFill>
                <a:latin typeface="Arial Black"/>
                <a:ea typeface="Arial Black"/>
                <a:cs typeface="Arial Black"/>
                <a:sym typeface="Arial Black"/>
              </a:rPr>
              <a:t>I</a:t>
            </a:r>
            <a:r>
              <a:rPr b="0" i="0" lang="en-US" sz="4900" u="none" cap="none" strike="noStrike">
                <a:solidFill>
                  <a:schemeClr val="dk2"/>
                </a:solidFill>
                <a:latin typeface="Arial Black"/>
                <a:ea typeface="Arial Black"/>
                <a:cs typeface="Arial Black"/>
                <a:sym typeface="Arial Black"/>
              </a:rPr>
              <a:t>G Interviews</a:t>
            </a:r>
            <a:endParaRPr sz="6400"/>
          </a:p>
        </p:txBody>
      </p:sp>
      <p:pic>
        <p:nvPicPr>
          <p:cNvPr id="346" name="Google Shape;346;g3030dc97ff0_0_52"/>
          <p:cNvPicPr preferRelativeResize="0"/>
          <p:nvPr/>
        </p:nvPicPr>
        <p:blipFill rotWithShape="1">
          <a:blip r:embed="rId3">
            <a:alphaModFix/>
          </a:blip>
          <a:srcRect b="0" l="0" r="0" t="0"/>
          <a:stretch/>
        </p:blipFill>
        <p:spPr>
          <a:xfrm>
            <a:off x="609600" y="304800"/>
            <a:ext cx="2743200" cy="1146175"/>
          </a:xfrm>
          <a:prstGeom prst="rect">
            <a:avLst/>
          </a:prstGeom>
          <a:noFill/>
          <a:ln>
            <a:noFill/>
          </a:ln>
        </p:spPr>
      </p:pic>
      <p:sp>
        <p:nvSpPr>
          <p:cNvPr id="347" name="Google Shape;347;g3030dc97ff0_0_52"/>
          <p:cNvSpPr txBox="1"/>
          <p:nvPr/>
        </p:nvSpPr>
        <p:spPr>
          <a:xfrm>
            <a:off x="1320800" y="1676400"/>
            <a:ext cx="9880800" cy="4343400"/>
          </a:xfrm>
          <a:prstGeom prst="rect">
            <a:avLst/>
          </a:prstGeom>
          <a:noFill/>
          <a:ln>
            <a:noFill/>
          </a:ln>
        </p:spPr>
        <p:txBody>
          <a:bodyPr anchorCtr="0" anchor="t" bIns="38100" lIns="38100" spcFirstLastPara="1" rIns="38100" wrap="square" tIns="38100">
            <a:noAutofit/>
          </a:bodyPr>
          <a:lstStyle/>
          <a:p>
            <a:pPr indent="-304800" lvl="0" marL="304800" marR="0" rtl="0" algn="ctr">
              <a:lnSpc>
                <a:spcPct val="100000"/>
              </a:lnSpc>
              <a:spcBef>
                <a:spcPts val="0"/>
              </a:spcBef>
              <a:spcAft>
                <a:spcPts val="0"/>
              </a:spcAft>
              <a:buClr>
                <a:schemeClr val="dk1"/>
              </a:buClr>
              <a:buSzPts val="3100"/>
              <a:buFont typeface="Arial"/>
              <a:buNone/>
            </a:pPr>
            <a:r>
              <a:t/>
            </a:r>
            <a:endParaRPr b="0" i="0" sz="3100" u="none" cap="none" strike="noStrike">
              <a:solidFill>
                <a:schemeClr val="dk1"/>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a:p>
            <a:pPr indent="-304800" lvl="0" marL="304800" marR="0" rtl="0" algn="ctr">
              <a:lnSpc>
                <a:spcPct val="100000"/>
              </a:lnSpc>
              <a:spcBef>
                <a:spcPts val="0"/>
              </a:spcBef>
              <a:spcAft>
                <a:spcPts val="0"/>
              </a:spcAft>
              <a:buClr>
                <a:schemeClr val="dk1"/>
              </a:buClr>
              <a:buSzPts val="2800"/>
              <a:buFont typeface="Arial"/>
              <a:buNone/>
            </a:pPr>
            <a:r>
              <a:rPr b="0" i="0" lang="en-US" sz="3500" u="none" cap="none" strike="noStrike">
                <a:solidFill>
                  <a:schemeClr val="dk1"/>
                </a:solidFill>
                <a:latin typeface="Arial"/>
                <a:ea typeface="Arial"/>
                <a:cs typeface="Arial"/>
                <a:sym typeface="Arial"/>
              </a:rPr>
              <a:t>Who are, Garrity, Kalkines and Miranda?</a:t>
            </a:r>
            <a:endParaRPr b="0" i="0" sz="2100" u="none" cap="none" strike="noStrike">
              <a:solidFill>
                <a:srgbClr val="000000"/>
              </a:solidFill>
              <a:latin typeface="Arial"/>
              <a:ea typeface="Arial"/>
              <a:cs typeface="Arial"/>
              <a:sym typeface="Arial"/>
            </a:endParaRPr>
          </a:p>
          <a:p>
            <a:pPr indent="-304800" lvl="0" marL="304800" marR="0" rtl="0" algn="ctr">
              <a:lnSpc>
                <a:spcPct val="100000"/>
              </a:lnSpc>
              <a:spcBef>
                <a:spcPts val="0"/>
              </a:spcBef>
              <a:spcAft>
                <a:spcPts val="0"/>
              </a:spcAft>
              <a:buClr>
                <a:schemeClr val="dk1"/>
              </a:buClr>
              <a:buSzPts val="2800"/>
              <a:buFont typeface="Arial"/>
              <a:buNone/>
            </a:pPr>
            <a:r>
              <a:t/>
            </a:r>
            <a:endParaRPr b="0" i="0" sz="3500" u="none" cap="none" strike="noStrike">
              <a:solidFill>
                <a:schemeClr val="dk1"/>
              </a:solidFill>
              <a:latin typeface="Arial"/>
              <a:ea typeface="Arial"/>
              <a:cs typeface="Arial"/>
              <a:sym typeface="Arial"/>
            </a:endParaRPr>
          </a:p>
          <a:p>
            <a:pPr indent="-304800" lvl="0" marL="304800" marR="0" rtl="0" algn="ctr">
              <a:lnSpc>
                <a:spcPct val="100000"/>
              </a:lnSpc>
              <a:spcBef>
                <a:spcPts val="0"/>
              </a:spcBef>
              <a:spcAft>
                <a:spcPts val="0"/>
              </a:spcAft>
              <a:buClr>
                <a:schemeClr val="dk1"/>
              </a:buClr>
              <a:buSzPts val="2800"/>
              <a:buFont typeface="Arial"/>
              <a:buNone/>
            </a:pPr>
            <a:r>
              <a:rPr b="0" i="0" lang="en-US" sz="3500" u="none" cap="none" strike="noStrike">
                <a:solidFill>
                  <a:schemeClr val="dk1"/>
                </a:solidFill>
                <a:latin typeface="Arial"/>
                <a:ea typeface="Arial"/>
                <a:cs typeface="Arial"/>
                <a:sym typeface="Arial"/>
              </a:rPr>
              <a:t>What do they have to do with OIG Interviews?</a:t>
            </a:r>
            <a:endParaRPr b="0" i="0" sz="2100" u="none" cap="none" strike="noStrike">
              <a:solidFill>
                <a:srgbClr val="000000"/>
              </a:solidFill>
              <a:latin typeface="Arial"/>
              <a:ea typeface="Arial"/>
              <a:cs typeface="Arial"/>
              <a:sym typeface="Arial"/>
            </a:endParaRPr>
          </a:p>
          <a:p>
            <a:pPr indent="-304800" lvl="0" marL="304800" marR="0" rtl="0" algn="ctr">
              <a:lnSpc>
                <a:spcPct val="100000"/>
              </a:lnSpc>
              <a:spcBef>
                <a:spcPts val="0"/>
              </a:spcBef>
              <a:spcAft>
                <a:spcPts val="0"/>
              </a:spcAft>
              <a:buClr>
                <a:schemeClr val="dk1"/>
              </a:buClr>
              <a:buSzPts val="2800"/>
              <a:buFont typeface="Arial"/>
              <a:buNone/>
            </a:pPr>
            <a:r>
              <a:t/>
            </a:r>
            <a:endParaRPr b="0" i="0" sz="3500" u="none" cap="none" strike="noStrike">
              <a:solidFill>
                <a:schemeClr val="dk1"/>
              </a:solidFill>
              <a:latin typeface="Arial"/>
              <a:ea typeface="Arial"/>
              <a:cs typeface="Arial"/>
              <a:sym typeface="Arial"/>
            </a:endParaRPr>
          </a:p>
          <a:p>
            <a:pPr indent="-304800" lvl="0" marL="304800" marR="0" rtl="0" algn="ctr">
              <a:lnSpc>
                <a:spcPct val="100000"/>
              </a:lnSpc>
              <a:spcBef>
                <a:spcPts val="0"/>
              </a:spcBef>
              <a:spcAft>
                <a:spcPts val="0"/>
              </a:spcAft>
              <a:buClr>
                <a:schemeClr val="dk1"/>
              </a:buClr>
              <a:buSzPts val="2800"/>
              <a:buFont typeface="Arial"/>
              <a:buNone/>
            </a:pPr>
            <a:r>
              <a:rPr b="0" i="0" lang="en-US" sz="3500" u="none" cap="none" strike="noStrike">
                <a:solidFill>
                  <a:schemeClr val="dk1"/>
                </a:solidFill>
                <a:latin typeface="Arial"/>
                <a:ea typeface="Arial"/>
                <a:cs typeface="Arial"/>
                <a:sym typeface="Arial"/>
              </a:rPr>
              <a:t>Why do you need to know?</a:t>
            </a:r>
            <a:endParaRPr b="0" i="0" sz="2100" u="none" cap="none" strike="noStrike">
              <a:solidFill>
                <a:srgbClr val="000000"/>
              </a:solidFill>
              <a:latin typeface="Arial"/>
              <a:ea typeface="Arial"/>
              <a:cs typeface="Arial"/>
              <a:sym typeface="Arial"/>
            </a:endParaRPr>
          </a:p>
          <a:p>
            <a:pPr indent="-304800" lvl="0" marL="304800" marR="0" rtl="0" algn="ctr">
              <a:lnSpc>
                <a:spcPct val="100000"/>
              </a:lnSpc>
              <a:spcBef>
                <a:spcPts val="0"/>
              </a:spcBef>
              <a:spcAft>
                <a:spcPts val="0"/>
              </a:spcAft>
              <a:buClr>
                <a:schemeClr val="dk1"/>
              </a:buClr>
              <a:buSzPts val="3100"/>
              <a:buFont typeface="Arial"/>
              <a:buNone/>
            </a:pPr>
            <a:r>
              <a:t/>
            </a:r>
            <a:endParaRPr b="0" i="0" sz="3800" u="none" cap="none" strike="noStrike">
              <a:solidFill>
                <a:schemeClr val="dk1"/>
              </a:solidFill>
              <a:latin typeface="Arial"/>
              <a:ea typeface="Arial"/>
              <a:cs typeface="Arial"/>
              <a:sym typeface="Arial"/>
            </a:endParaRPr>
          </a:p>
          <a:p>
            <a:pPr indent="-304800" lvl="0" marL="304800" marR="0" rtl="0" algn="ctr">
              <a:lnSpc>
                <a:spcPct val="100000"/>
              </a:lnSpc>
              <a:spcBef>
                <a:spcPts val="0"/>
              </a:spcBef>
              <a:spcAft>
                <a:spcPts val="0"/>
              </a:spcAft>
              <a:buClr>
                <a:schemeClr val="dk1"/>
              </a:buClr>
              <a:buSzPts val="3100"/>
              <a:buFont typeface="Arial"/>
              <a:buNone/>
            </a:pPr>
            <a:r>
              <a:t/>
            </a:r>
            <a:endParaRPr b="0" i="0" sz="3100" u="none" cap="none" strike="noStrike">
              <a:solidFill>
                <a:schemeClr val="dk1"/>
              </a:solidFill>
              <a:latin typeface="Arial"/>
              <a:ea typeface="Arial"/>
              <a:cs typeface="Arial"/>
              <a:sym typeface="Arial"/>
            </a:endParaRPr>
          </a:p>
          <a:p>
            <a:pPr indent="-304800" lvl="0" marL="304800" marR="0" rtl="0" algn="ctr">
              <a:lnSpc>
                <a:spcPct val="100000"/>
              </a:lnSpc>
              <a:spcBef>
                <a:spcPts val="0"/>
              </a:spcBef>
              <a:spcAft>
                <a:spcPts val="0"/>
              </a:spcAft>
              <a:buClr>
                <a:schemeClr val="dk1"/>
              </a:buClr>
              <a:buSzPts val="3100"/>
              <a:buFont typeface="Arial"/>
              <a:buNone/>
            </a:pPr>
            <a:r>
              <a:t/>
            </a:r>
            <a:endParaRPr b="0" i="0" sz="3100" u="none" cap="none" strike="noStrike">
              <a:solidFill>
                <a:schemeClr val="dk1"/>
              </a:solidFill>
              <a:latin typeface="Arial"/>
              <a:ea typeface="Arial"/>
              <a:cs typeface="Arial"/>
              <a:sym typeface="Arial"/>
            </a:endParaRPr>
          </a:p>
          <a:p>
            <a:pPr indent="-304800" lvl="0" marL="304800" marR="0" rtl="0" algn="ctr">
              <a:lnSpc>
                <a:spcPct val="100000"/>
              </a:lnSpc>
              <a:spcBef>
                <a:spcPts val="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 </a:t>
            </a:r>
            <a:endParaRPr b="0" i="0" sz="3100" u="none" cap="none" strike="noStrike">
              <a:solidFill>
                <a:schemeClr val="dk1"/>
              </a:solidFill>
              <a:latin typeface="Arial"/>
              <a:ea typeface="Arial"/>
              <a:cs typeface="Arial"/>
              <a:sym typeface="Arial"/>
            </a:endParaRPr>
          </a:p>
          <a:p>
            <a:pPr indent="-215900" lvl="0" marL="304800" marR="0" rtl="0" algn="l">
              <a:lnSpc>
                <a:spcPct val="100000"/>
              </a:lnSpc>
              <a:spcBef>
                <a:spcPts val="0"/>
              </a:spcBef>
              <a:spcAft>
                <a:spcPts val="0"/>
              </a:spcAft>
              <a:buClr>
                <a:srgbClr val="0D0D0D"/>
              </a:buClr>
              <a:buSzPts val="1400"/>
              <a:buFont typeface="Noto Sans Symbols"/>
              <a:buNone/>
            </a:pPr>
            <a:r>
              <a:t/>
            </a:r>
            <a:endParaRPr b="0" i="0" sz="2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chemeClr val="dk1"/>
              </a:solidFill>
              <a:latin typeface="Arial"/>
              <a:ea typeface="Arial"/>
              <a:cs typeface="Arial"/>
              <a:sym typeface="Arial"/>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52" name="Shape 352"/>
        <p:cNvGrpSpPr/>
        <p:nvPr/>
      </p:nvGrpSpPr>
      <p:grpSpPr>
        <a:xfrm>
          <a:off x="0" y="0"/>
          <a:ext cx="0" cy="0"/>
          <a:chOff x="0" y="0"/>
          <a:chExt cx="0" cy="0"/>
        </a:xfrm>
      </p:grpSpPr>
      <p:sp>
        <p:nvSpPr>
          <p:cNvPr id="353" name="Google Shape;353;g3030dc97ff0_0_75"/>
          <p:cNvSpPr txBox="1"/>
          <p:nvPr>
            <p:ph idx="4294967295" type="title"/>
          </p:nvPr>
        </p:nvSpPr>
        <p:spPr>
          <a:xfrm>
            <a:off x="812800" y="304800"/>
            <a:ext cx="10972800" cy="1295400"/>
          </a:xfrm>
          <a:prstGeom prst="rect">
            <a:avLst/>
          </a:prstGeom>
          <a:noFill/>
          <a:ln>
            <a:noFill/>
          </a:ln>
        </p:spPr>
        <p:txBody>
          <a:bodyPr anchorCtr="0" anchor="ctr" bIns="45700" lIns="91425" spcFirstLastPara="1" rIns="38100" wrap="square" tIns="45700">
            <a:noAutofit/>
          </a:bodyPr>
          <a:lstStyle/>
          <a:p>
            <a:pPr indent="0" lvl="0" marL="0" marR="0" rtl="0" algn="ctr">
              <a:lnSpc>
                <a:spcPct val="100000"/>
              </a:lnSpc>
              <a:spcBef>
                <a:spcPts val="0"/>
              </a:spcBef>
              <a:spcAft>
                <a:spcPts val="0"/>
              </a:spcAft>
              <a:buClr>
                <a:schemeClr val="dk2"/>
              </a:buClr>
              <a:buSzPts val="2900"/>
              <a:buFont typeface="Arial Black"/>
              <a:buNone/>
            </a:pPr>
            <a:r>
              <a:rPr lang="en-US" sz="2900"/>
              <a:t>              </a:t>
            </a:r>
            <a:r>
              <a:rPr b="0" i="0" lang="en-US" sz="2900" u="none" cap="none" strike="noStrike">
                <a:solidFill>
                  <a:schemeClr val="dk2"/>
                </a:solidFill>
                <a:latin typeface="Arial Black"/>
                <a:ea typeface="Arial Black"/>
                <a:cs typeface="Arial Black"/>
                <a:sym typeface="Arial Black"/>
              </a:rPr>
              <a:t>OIG Interviews</a:t>
            </a:r>
            <a:endParaRPr/>
          </a:p>
        </p:txBody>
      </p:sp>
      <p:pic>
        <p:nvPicPr>
          <p:cNvPr id="354" name="Google Shape;354;g3030dc97ff0_0_75"/>
          <p:cNvPicPr preferRelativeResize="0"/>
          <p:nvPr/>
        </p:nvPicPr>
        <p:blipFill rotWithShape="1">
          <a:blip r:embed="rId3">
            <a:alphaModFix/>
          </a:blip>
          <a:srcRect b="0" l="0" r="0" t="0"/>
          <a:stretch/>
        </p:blipFill>
        <p:spPr>
          <a:xfrm>
            <a:off x="609600" y="304800"/>
            <a:ext cx="2743200" cy="1146175"/>
          </a:xfrm>
          <a:prstGeom prst="rect">
            <a:avLst/>
          </a:prstGeom>
          <a:noFill/>
          <a:ln>
            <a:noFill/>
          </a:ln>
        </p:spPr>
      </p:pic>
      <p:sp>
        <p:nvSpPr>
          <p:cNvPr id="355" name="Google Shape;355;g3030dc97ff0_0_75"/>
          <p:cNvSpPr txBox="1"/>
          <p:nvPr/>
        </p:nvSpPr>
        <p:spPr>
          <a:xfrm>
            <a:off x="4978400" y="457200"/>
            <a:ext cx="6096000" cy="264600"/>
          </a:xfrm>
          <a:prstGeom prst="rect">
            <a:avLst/>
          </a:prstGeom>
          <a:noFill/>
          <a:ln>
            <a:noFill/>
          </a:ln>
        </p:spPr>
        <p:txBody>
          <a:bodyPr anchorCtr="0" anchor="t" bIns="45700" lIns="91425" spcFirstLastPara="1" rIns="91425" wrap="square" tIns="45700">
            <a:spAutoFit/>
          </a:bodyPr>
          <a:lstStyle/>
          <a:p>
            <a:pPr indent="0" lvl="0" marL="0" marR="0" rtl="0" algn="l">
              <a:lnSpc>
                <a:spcPct val="80000"/>
              </a:lnSpc>
              <a:spcBef>
                <a:spcPts val="0"/>
              </a:spcBef>
              <a:spcAft>
                <a:spcPts val="0"/>
              </a:spcAft>
              <a:buClr>
                <a:schemeClr val="dk1"/>
              </a:buClr>
              <a:buSzPts val="2000"/>
              <a:buFont typeface="Arial"/>
              <a:buNone/>
            </a:pPr>
            <a:r>
              <a:t/>
            </a:r>
            <a:endParaRPr b="0" i="0" sz="1400" u="none" cap="none" strike="noStrike">
              <a:solidFill>
                <a:srgbClr val="000000"/>
              </a:solidFill>
              <a:latin typeface="Arial"/>
              <a:ea typeface="Arial"/>
              <a:cs typeface="Arial"/>
              <a:sym typeface="Arial"/>
            </a:endParaRPr>
          </a:p>
        </p:txBody>
      </p:sp>
      <p:sp>
        <p:nvSpPr>
          <p:cNvPr id="356" name="Google Shape;356;g3030dc97ff0_0_75"/>
          <p:cNvSpPr txBox="1"/>
          <p:nvPr/>
        </p:nvSpPr>
        <p:spPr>
          <a:xfrm>
            <a:off x="2119750" y="1676400"/>
            <a:ext cx="9081900" cy="4998900"/>
          </a:xfrm>
          <a:prstGeom prst="rect">
            <a:avLst/>
          </a:prstGeom>
          <a:noFill/>
          <a:ln>
            <a:noFill/>
          </a:ln>
        </p:spPr>
        <p:txBody>
          <a:bodyPr anchorCtr="0" anchor="t" bIns="38100" lIns="38100" spcFirstLastPara="1" rIns="38100" wrap="square" tIns="38100">
            <a:noAutofit/>
          </a:bodyPr>
          <a:lstStyle/>
          <a:p>
            <a:pPr indent="0" lvl="0" marL="0" marR="0" rtl="0" algn="l">
              <a:lnSpc>
                <a:spcPct val="100000"/>
              </a:lnSpc>
              <a:spcBef>
                <a:spcPts val="0"/>
              </a:spcBef>
              <a:spcAft>
                <a:spcPts val="0"/>
              </a:spcAft>
              <a:buClr>
                <a:schemeClr val="dk1"/>
              </a:buClr>
              <a:buSzPts val="3100"/>
              <a:buFont typeface="Arial"/>
              <a:buNone/>
            </a:pPr>
            <a:r>
              <a:rPr b="0" i="0" lang="en-US" sz="3100" u="none" cap="none" strike="noStrike">
                <a:solidFill>
                  <a:schemeClr val="dk1"/>
                </a:solidFill>
                <a:latin typeface="Arial"/>
                <a:ea typeface="Arial"/>
                <a:cs typeface="Arial"/>
                <a:sym typeface="Arial"/>
              </a:rPr>
              <a:t>                     GARRITY WARNING</a:t>
            </a:r>
            <a:endParaRPr b="0" i="0" sz="1400" u="none" cap="none" strike="noStrike">
              <a:solidFill>
                <a:srgbClr val="000000"/>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2000"/>
              <a:buFont typeface="Arial"/>
              <a:buNone/>
            </a:pPr>
            <a:r>
              <a:t/>
            </a:r>
            <a:endParaRPr b="0" i="0" sz="2400" u="none" cap="none" strike="noStrike">
              <a:solidFill>
                <a:schemeClr val="dk1"/>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2000"/>
              <a:buFont typeface="Arial"/>
              <a:buNone/>
            </a:pPr>
            <a:r>
              <a:rPr b="0" i="1" lang="en-US" sz="2400" u="none" cap="none" strike="noStrike">
                <a:solidFill>
                  <a:schemeClr val="dk1"/>
                </a:solidFill>
                <a:latin typeface="Arial"/>
                <a:ea typeface="Arial"/>
                <a:cs typeface="Arial"/>
                <a:sym typeface="Arial"/>
              </a:rPr>
              <a:t>You are being asked to provide information as part of an internal</a:t>
            </a:r>
            <a:endParaRPr b="0" i="0" sz="1800" u="none" cap="none" strike="noStrike">
              <a:solidFill>
                <a:srgbClr val="000000"/>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2000"/>
              <a:buFont typeface="Arial"/>
              <a:buNone/>
            </a:pPr>
            <a:r>
              <a:rPr b="0" i="1" lang="en-US" sz="2400" u="none" cap="none" strike="noStrike">
                <a:solidFill>
                  <a:schemeClr val="dk1"/>
                </a:solidFill>
                <a:latin typeface="Arial"/>
                <a:ea typeface="Arial"/>
                <a:cs typeface="Arial"/>
                <a:sym typeface="Arial"/>
              </a:rPr>
              <a:t>and/or administrative investigation. This is a voluntary interview</a:t>
            </a:r>
            <a:endParaRPr b="0" i="0" sz="1800" u="none" cap="none" strike="noStrike">
              <a:solidFill>
                <a:srgbClr val="000000"/>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2000"/>
              <a:buFont typeface="Arial"/>
              <a:buNone/>
            </a:pPr>
            <a:r>
              <a:rPr b="0" i="1" lang="en-US" sz="2400" u="none" cap="none" strike="noStrike">
                <a:solidFill>
                  <a:schemeClr val="dk1"/>
                </a:solidFill>
                <a:latin typeface="Arial"/>
                <a:ea typeface="Arial"/>
                <a:cs typeface="Arial"/>
                <a:sym typeface="Arial"/>
              </a:rPr>
              <a:t>and you do not have to answer questions if your answers would</a:t>
            </a:r>
            <a:endParaRPr b="0" i="0" sz="1800" u="none" cap="none" strike="noStrike">
              <a:solidFill>
                <a:srgbClr val="000000"/>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2000"/>
              <a:buFont typeface="Arial"/>
              <a:buNone/>
            </a:pPr>
            <a:r>
              <a:rPr b="0" i="1" lang="en-US" sz="2400" u="none" cap="none" strike="noStrike">
                <a:solidFill>
                  <a:schemeClr val="dk1"/>
                </a:solidFill>
                <a:latin typeface="Arial"/>
                <a:ea typeface="Arial"/>
                <a:cs typeface="Arial"/>
                <a:sym typeface="Arial"/>
              </a:rPr>
              <a:t>tend to implicate you in a crime. No disciplinary action will be </a:t>
            </a:r>
            <a:endParaRPr b="0" i="0" sz="1800" u="none" cap="none" strike="noStrike">
              <a:solidFill>
                <a:srgbClr val="000000"/>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2000"/>
              <a:buFont typeface="Arial"/>
              <a:buNone/>
            </a:pPr>
            <a:r>
              <a:rPr b="0" i="1" lang="en-US" sz="2400" u="none" cap="none" strike="noStrike">
                <a:solidFill>
                  <a:schemeClr val="dk1"/>
                </a:solidFill>
                <a:latin typeface="Arial"/>
                <a:ea typeface="Arial"/>
                <a:cs typeface="Arial"/>
                <a:sym typeface="Arial"/>
              </a:rPr>
              <a:t>taken against you solely for refusing to answer questions.</a:t>
            </a:r>
            <a:endParaRPr b="0" i="0" sz="1800" u="none" cap="none" strike="noStrike">
              <a:solidFill>
                <a:srgbClr val="000000"/>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2000"/>
              <a:buFont typeface="Arial"/>
              <a:buNone/>
            </a:pPr>
            <a:r>
              <a:t/>
            </a:r>
            <a:endParaRPr b="0" i="1" sz="2400" u="none" cap="none" strike="noStrike">
              <a:solidFill>
                <a:schemeClr val="dk1"/>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2000"/>
              <a:buFont typeface="Arial"/>
              <a:buNone/>
            </a:pPr>
            <a:r>
              <a:rPr b="0" i="1" lang="en-US" sz="2400" u="none" cap="none" strike="noStrike">
                <a:solidFill>
                  <a:schemeClr val="dk1"/>
                </a:solidFill>
                <a:latin typeface="Arial"/>
                <a:ea typeface="Arial"/>
                <a:cs typeface="Arial"/>
                <a:sym typeface="Arial"/>
              </a:rPr>
              <a:t>However, the evidentiary value of your silence may be</a:t>
            </a:r>
            <a:endParaRPr b="0" i="0" sz="1800" u="none" cap="none" strike="noStrike">
              <a:solidFill>
                <a:srgbClr val="000000"/>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2000"/>
              <a:buFont typeface="Arial"/>
              <a:buNone/>
            </a:pPr>
            <a:r>
              <a:rPr b="0" i="1" lang="en-US" sz="2400" u="none" cap="none" strike="noStrike">
                <a:solidFill>
                  <a:schemeClr val="dk1"/>
                </a:solidFill>
                <a:latin typeface="Arial"/>
                <a:ea typeface="Arial"/>
                <a:cs typeface="Arial"/>
                <a:sym typeface="Arial"/>
              </a:rPr>
              <a:t>considered in administrative proceedings as part of the facts</a:t>
            </a:r>
            <a:endParaRPr b="0" i="0" sz="1800" u="none" cap="none" strike="noStrike">
              <a:solidFill>
                <a:srgbClr val="000000"/>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2000"/>
              <a:buFont typeface="Arial"/>
              <a:buNone/>
            </a:pPr>
            <a:r>
              <a:rPr b="0" i="1" lang="en-US" sz="2400" u="none" cap="none" strike="noStrike">
                <a:solidFill>
                  <a:schemeClr val="dk1"/>
                </a:solidFill>
                <a:latin typeface="Arial"/>
                <a:ea typeface="Arial"/>
                <a:cs typeface="Arial"/>
                <a:sym typeface="Arial"/>
              </a:rPr>
              <a:t>surrounding your case. Any statement you do choose to provide</a:t>
            </a:r>
            <a:endParaRPr b="0" i="0" sz="1800" u="none" cap="none" strike="noStrike">
              <a:solidFill>
                <a:srgbClr val="000000"/>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2000"/>
              <a:buFont typeface="Arial"/>
              <a:buNone/>
            </a:pPr>
            <a:r>
              <a:rPr b="0" i="1" lang="en-US" sz="2400" u="none" cap="none" strike="noStrike">
                <a:solidFill>
                  <a:schemeClr val="dk1"/>
                </a:solidFill>
                <a:latin typeface="Arial"/>
                <a:ea typeface="Arial"/>
                <a:cs typeface="Arial"/>
                <a:sym typeface="Arial"/>
              </a:rPr>
              <a:t>may be used as evidence in criminal and/or administrative </a:t>
            </a:r>
            <a:endParaRPr b="0" i="0" sz="1800" u="none" cap="none" strike="noStrike">
              <a:solidFill>
                <a:srgbClr val="000000"/>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2000"/>
              <a:buFont typeface="Arial"/>
              <a:buNone/>
            </a:pPr>
            <a:r>
              <a:rPr b="0" i="1" lang="en-US" sz="2400" u="none" cap="none" strike="noStrike">
                <a:solidFill>
                  <a:schemeClr val="dk1"/>
                </a:solidFill>
                <a:latin typeface="Arial"/>
                <a:ea typeface="Arial"/>
                <a:cs typeface="Arial"/>
                <a:sym typeface="Arial"/>
              </a:rPr>
              <a:t>proceedings.</a:t>
            </a:r>
            <a:r>
              <a:rPr b="0" i="0" lang="en-US" sz="2200" u="none" cap="none" strike="noStrike">
                <a:solidFill>
                  <a:schemeClr val="dk1"/>
                </a:solidFill>
                <a:latin typeface="Arial"/>
                <a:ea typeface="Arial"/>
                <a:cs typeface="Arial"/>
                <a:sym typeface="Arial"/>
              </a:rPr>
              <a:t> </a:t>
            </a:r>
            <a:endParaRPr b="0" i="0" sz="3500" u="none" cap="none" strike="noStrike">
              <a:solidFill>
                <a:schemeClr val="dk1"/>
              </a:solidFill>
              <a:latin typeface="Arial"/>
              <a:ea typeface="Arial"/>
              <a:cs typeface="Arial"/>
              <a:sym typeface="Arial"/>
            </a:endParaRPr>
          </a:p>
          <a:p>
            <a:pPr indent="-304800" lvl="0" marL="304800" marR="0" rtl="0" algn="ctr">
              <a:lnSpc>
                <a:spcPct val="100000"/>
              </a:lnSpc>
              <a:spcBef>
                <a:spcPts val="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 </a:t>
            </a:r>
            <a:endParaRPr b="0" i="0" sz="3100" u="none" cap="none" strike="noStrike">
              <a:solidFill>
                <a:schemeClr val="dk1"/>
              </a:solidFill>
              <a:latin typeface="Arial"/>
              <a:ea typeface="Arial"/>
              <a:cs typeface="Arial"/>
              <a:sym typeface="Arial"/>
            </a:endParaRPr>
          </a:p>
          <a:p>
            <a:pPr indent="-215900" lvl="0" marL="304800" marR="0" rtl="0" algn="l">
              <a:lnSpc>
                <a:spcPct val="100000"/>
              </a:lnSpc>
              <a:spcBef>
                <a:spcPts val="0"/>
              </a:spcBef>
              <a:spcAft>
                <a:spcPts val="0"/>
              </a:spcAft>
              <a:buClr>
                <a:srgbClr val="0D0D0D"/>
              </a:buClr>
              <a:buSzPts val="1400"/>
              <a:buFont typeface="Noto Sans Symbols"/>
              <a:buNone/>
            </a:pPr>
            <a:r>
              <a:t/>
            </a:r>
            <a:endParaRPr b="0" i="0" sz="2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chemeClr val="dk1"/>
              </a:solidFill>
              <a:latin typeface="Arial"/>
              <a:ea typeface="Arial"/>
              <a:cs typeface="Arial"/>
              <a:sym typeface="Arial"/>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61" name="Shape 361"/>
        <p:cNvGrpSpPr/>
        <p:nvPr/>
      </p:nvGrpSpPr>
      <p:grpSpPr>
        <a:xfrm>
          <a:off x="0" y="0"/>
          <a:ext cx="0" cy="0"/>
          <a:chOff x="0" y="0"/>
          <a:chExt cx="0" cy="0"/>
        </a:xfrm>
      </p:grpSpPr>
      <p:sp>
        <p:nvSpPr>
          <p:cNvPr id="362" name="Google Shape;362;g3030dc97ff0_0_99"/>
          <p:cNvSpPr txBox="1"/>
          <p:nvPr>
            <p:ph idx="4294967295" type="title"/>
          </p:nvPr>
        </p:nvSpPr>
        <p:spPr>
          <a:xfrm>
            <a:off x="888533" y="399000"/>
            <a:ext cx="10972800" cy="941400"/>
          </a:xfrm>
          <a:prstGeom prst="rect">
            <a:avLst/>
          </a:prstGeom>
          <a:noFill/>
          <a:ln>
            <a:noFill/>
          </a:ln>
        </p:spPr>
        <p:txBody>
          <a:bodyPr anchorCtr="0" anchor="ctr" bIns="45700" lIns="91425" spcFirstLastPara="1" rIns="38100" wrap="square" tIns="45700">
            <a:noAutofit/>
          </a:bodyPr>
          <a:lstStyle/>
          <a:p>
            <a:pPr indent="0" lvl="0" marL="0" marR="0" rtl="0" algn="ctr">
              <a:lnSpc>
                <a:spcPct val="100000"/>
              </a:lnSpc>
              <a:spcBef>
                <a:spcPts val="0"/>
              </a:spcBef>
              <a:spcAft>
                <a:spcPts val="0"/>
              </a:spcAft>
              <a:buClr>
                <a:schemeClr val="dk2"/>
              </a:buClr>
              <a:buSzPts val="2900"/>
              <a:buFont typeface="Arial Black"/>
              <a:buNone/>
            </a:pPr>
            <a:r>
              <a:rPr lang="en-US" sz="2900"/>
              <a:t>               </a:t>
            </a:r>
            <a:r>
              <a:rPr b="0" i="0" lang="en-US" sz="2900" u="none" cap="none" strike="noStrike">
                <a:solidFill>
                  <a:schemeClr val="dk2"/>
                </a:solidFill>
                <a:latin typeface="Arial Black"/>
                <a:ea typeface="Arial Black"/>
                <a:cs typeface="Arial Black"/>
                <a:sym typeface="Arial Black"/>
              </a:rPr>
              <a:t>OIG Interviews</a:t>
            </a:r>
            <a:endParaRPr/>
          </a:p>
        </p:txBody>
      </p:sp>
      <p:pic>
        <p:nvPicPr>
          <p:cNvPr id="363" name="Google Shape;363;g3030dc97ff0_0_99"/>
          <p:cNvPicPr preferRelativeResize="0"/>
          <p:nvPr/>
        </p:nvPicPr>
        <p:blipFill rotWithShape="1">
          <a:blip r:embed="rId3">
            <a:alphaModFix/>
          </a:blip>
          <a:srcRect b="0" l="0" r="0" t="0"/>
          <a:stretch/>
        </p:blipFill>
        <p:spPr>
          <a:xfrm>
            <a:off x="609600" y="304800"/>
            <a:ext cx="2743200" cy="1146175"/>
          </a:xfrm>
          <a:prstGeom prst="rect">
            <a:avLst/>
          </a:prstGeom>
          <a:noFill/>
          <a:ln>
            <a:noFill/>
          </a:ln>
        </p:spPr>
      </p:pic>
      <p:sp>
        <p:nvSpPr>
          <p:cNvPr id="364" name="Google Shape;364;g3030dc97ff0_0_99"/>
          <p:cNvSpPr txBox="1"/>
          <p:nvPr/>
        </p:nvSpPr>
        <p:spPr>
          <a:xfrm>
            <a:off x="4978400" y="457200"/>
            <a:ext cx="6096000" cy="264600"/>
          </a:xfrm>
          <a:prstGeom prst="rect">
            <a:avLst/>
          </a:prstGeom>
          <a:noFill/>
          <a:ln>
            <a:noFill/>
          </a:ln>
        </p:spPr>
        <p:txBody>
          <a:bodyPr anchorCtr="0" anchor="t" bIns="45700" lIns="91425" spcFirstLastPara="1" rIns="91425" wrap="square" tIns="45700">
            <a:spAutoFit/>
          </a:bodyPr>
          <a:lstStyle/>
          <a:p>
            <a:pPr indent="0" lvl="0" marL="0" marR="0" rtl="0" algn="l">
              <a:lnSpc>
                <a:spcPct val="80000"/>
              </a:lnSpc>
              <a:spcBef>
                <a:spcPts val="0"/>
              </a:spcBef>
              <a:spcAft>
                <a:spcPts val="0"/>
              </a:spcAft>
              <a:buClr>
                <a:schemeClr val="dk1"/>
              </a:buClr>
              <a:buSzPts val="2000"/>
              <a:buFont typeface="Arial"/>
              <a:buNone/>
            </a:pPr>
            <a:r>
              <a:t/>
            </a:r>
            <a:endParaRPr b="0" i="0" sz="1400" u="none" cap="none" strike="noStrike">
              <a:solidFill>
                <a:srgbClr val="000000"/>
              </a:solidFill>
              <a:latin typeface="Arial"/>
              <a:ea typeface="Arial"/>
              <a:cs typeface="Arial"/>
              <a:sym typeface="Arial"/>
            </a:endParaRPr>
          </a:p>
        </p:txBody>
      </p:sp>
      <p:sp>
        <p:nvSpPr>
          <p:cNvPr id="365" name="Google Shape;365;g3030dc97ff0_0_99"/>
          <p:cNvSpPr txBox="1"/>
          <p:nvPr/>
        </p:nvSpPr>
        <p:spPr>
          <a:xfrm>
            <a:off x="1728275" y="1661900"/>
            <a:ext cx="9107700" cy="5303400"/>
          </a:xfrm>
          <a:prstGeom prst="rect">
            <a:avLst/>
          </a:prstGeom>
          <a:noFill/>
          <a:ln>
            <a:noFill/>
          </a:ln>
        </p:spPr>
        <p:txBody>
          <a:bodyPr anchorCtr="0" anchor="t" bIns="38100" lIns="38100" spcFirstLastPara="1" rIns="38100" wrap="square" tIns="38100">
            <a:noAutofit/>
          </a:bodyPr>
          <a:lstStyle/>
          <a:p>
            <a:pPr indent="-304800" lvl="0" marL="304800" marR="0" rtl="0" algn="l">
              <a:lnSpc>
                <a:spcPct val="100000"/>
              </a:lnSpc>
              <a:spcBef>
                <a:spcPts val="0"/>
              </a:spcBef>
              <a:spcAft>
                <a:spcPts val="0"/>
              </a:spcAft>
              <a:buClr>
                <a:schemeClr val="dk1"/>
              </a:buClr>
              <a:buSzPts val="3100"/>
              <a:buFont typeface="Arial"/>
              <a:buNone/>
            </a:pPr>
            <a:r>
              <a:rPr b="0" i="0" lang="en-US" sz="3100" u="none" cap="none" strike="noStrike">
                <a:solidFill>
                  <a:schemeClr val="dk1"/>
                </a:solidFill>
                <a:latin typeface="Arial"/>
                <a:ea typeface="Arial"/>
                <a:cs typeface="Arial"/>
                <a:sym typeface="Arial"/>
              </a:rPr>
              <a:t>                KALKINES WARNING</a:t>
            </a:r>
            <a:endParaRPr b="0" i="0" sz="1400" u="none" cap="none" strike="noStrike">
              <a:solidFill>
                <a:srgbClr val="000000"/>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1800"/>
              <a:buFont typeface="Arial"/>
              <a:buNone/>
            </a:pPr>
            <a:r>
              <a:t/>
            </a:r>
            <a:endParaRPr b="0" i="1" sz="1800" u="none" cap="none" strike="noStrike">
              <a:solidFill>
                <a:schemeClr val="dk1"/>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2000"/>
              <a:buFont typeface="Arial"/>
              <a:buNone/>
            </a:pPr>
            <a:r>
              <a:rPr b="0" i="1" lang="en-US" sz="2400" u="none" cap="none" strike="noStrike">
                <a:solidFill>
                  <a:schemeClr val="dk1"/>
                </a:solidFill>
                <a:latin typeface="Arial"/>
                <a:ea typeface="Arial"/>
                <a:cs typeface="Arial"/>
                <a:sym typeface="Arial"/>
              </a:rPr>
              <a:t>You are being questioned as part of an internal and/or </a:t>
            </a:r>
            <a:endParaRPr b="0" i="0" sz="1800" u="none" cap="none" strike="noStrike">
              <a:solidFill>
                <a:srgbClr val="000000"/>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2000"/>
              <a:buFont typeface="Arial"/>
              <a:buNone/>
            </a:pPr>
            <a:r>
              <a:rPr b="0" i="1" lang="en-US" sz="2400" u="none" cap="none" strike="noStrike">
                <a:solidFill>
                  <a:schemeClr val="dk1"/>
                </a:solidFill>
                <a:latin typeface="Arial"/>
                <a:ea typeface="Arial"/>
                <a:cs typeface="Arial"/>
                <a:sym typeface="Arial"/>
              </a:rPr>
              <a:t>administrative investigation. You will be asked a number of </a:t>
            </a:r>
            <a:endParaRPr b="0" i="0" sz="1800" u="none" cap="none" strike="noStrike">
              <a:solidFill>
                <a:srgbClr val="000000"/>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2000"/>
              <a:buFont typeface="Arial"/>
              <a:buNone/>
            </a:pPr>
            <a:r>
              <a:rPr b="0" i="1" lang="en-US" sz="2400" u="none" cap="none" strike="noStrike">
                <a:solidFill>
                  <a:schemeClr val="dk1"/>
                </a:solidFill>
                <a:latin typeface="Arial"/>
                <a:ea typeface="Arial"/>
                <a:cs typeface="Arial"/>
                <a:sym typeface="Arial"/>
              </a:rPr>
              <a:t>specific questions concerning your official duties, and you must</a:t>
            </a:r>
            <a:endParaRPr b="0" i="0" sz="1800" u="none" cap="none" strike="noStrike">
              <a:solidFill>
                <a:srgbClr val="000000"/>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2000"/>
              <a:buFont typeface="Arial"/>
              <a:buNone/>
            </a:pPr>
            <a:r>
              <a:rPr b="0" i="1" lang="en-US" sz="2400" u="none" cap="none" strike="noStrike">
                <a:solidFill>
                  <a:schemeClr val="dk1"/>
                </a:solidFill>
                <a:latin typeface="Arial"/>
                <a:ea typeface="Arial"/>
                <a:cs typeface="Arial"/>
                <a:sym typeface="Arial"/>
              </a:rPr>
              <a:t>answer these questions to the best of your ability. Failure to</a:t>
            </a:r>
            <a:endParaRPr b="0" i="0" sz="1800" u="none" cap="none" strike="noStrike">
              <a:solidFill>
                <a:srgbClr val="000000"/>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2000"/>
              <a:buFont typeface="Arial"/>
              <a:buNone/>
            </a:pPr>
            <a:r>
              <a:rPr b="0" i="1" lang="en-US" sz="2400" u="none" cap="none" strike="noStrike">
                <a:solidFill>
                  <a:schemeClr val="dk1"/>
                </a:solidFill>
                <a:latin typeface="Arial"/>
                <a:ea typeface="Arial"/>
                <a:cs typeface="Arial"/>
                <a:sym typeface="Arial"/>
              </a:rPr>
              <a:t>answer completely and truthfully may result in disciplinary action,</a:t>
            </a:r>
            <a:endParaRPr b="0" i="0" sz="1800" u="none" cap="none" strike="noStrike">
              <a:solidFill>
                <a:srgbClr val="000000"/>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2000"/>
              <a:buFont typeface="Arial"/>
              <a:buNone/>
            </a:pPr>
            <a:r>
              <a:rPr b="0" i="1" lang="en-US" sz="2400" u="none" cap="none" strike="noStrike">
                <a:solidFill>
                  <a:schemeClr val="dk1"/>
                </a:solidFill>
                <a:latin typeface="Arial"/>
                <a:ea typeface="Arial"/>
                <a:cs typeface="Arial"/>
                <a:sym typeface="Arial"/>
              </a:rPr>
              <a:t>including dismissal. Your answers and any information derived</a:t>
            </a:r>
            <a:endParaRPr b="0" i="0" sz="1800" u="none" cap="none" strike="noStrike">
              <a:solidFill>
                <a:srgbClr val="000000"/>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2000"/>
              <a:buFont typeface="Arial"/>
              <a:buNone/>
            </a:pPr>
            <a:r>
              <a:rPr b="0" i="1" lang="en-US" sz="2400" u="none" cap="none" strike="noStrike">
                <a:solidFill>
                  <a:schemeClr val="dk1"/>
                </a:solidFill>
                <a:latin typeface="Arial"/>
                <a:ea typeface="Arial"/>
                <a:cs typeface="Arial"/>
                <a:sym typeface="Arial"/>
              </a:rPr>
              <a:t>from them may be used against you in administrative</a:t>
            </a:r>
            <a:endParaRPr b="0" i="0" sz="1800" u="none" cap="none" strike="noStrike">
              <a:solidFill>
                <a:srgbClr val="000000"/>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2000"/>
              <a:buFont typeface="Arial"/>
              <a:buNone/>
            </a:pPr>
            <a:r>
              <a:rPr b="0" i="1" lang="en-US" sz="2400" u="none" cap="none" strike="noStrike">
                <a:solidFill>
                  <a:schemeClr val="dk1"/>
                </a:solidFill>
                <a:latin typeface="Arial"/>
                <a:ea typeface="Arial"/>
                <a:cs typeface="Arial"/>
                <a:sym typeface="Arial"/>
              </a:rPr>
              <a:t>proceedings. However, neither your answers nor any</a:t>
            </a:r>
            <a:endParaRPr b="0" i="0" sz="1800" u="none" cap="none" strike="noStrike">
              <a:solidFill>
                <a:srgbClr val="000000"/>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2000"/>
              <a:buFont typeface="Arial"/>
              <a:buNone/>
            </a:pPr>
            <a:r>
              <a:rPr b="0" i="1" lang="en-US" sz="2400" u="none" cap="none" strike="noStrike">
                <a:solidFill>
                  <a:schemeClr val="dk1"/>
                </a:solidFill>
                <a:latin typeface="Arial"/>
                <a:ea typeface="Arial"/>
                <a:cs typeface="Arial"/>
                <a:sym typeface="Arial"/>
              </a:rPr>
              <a:t>information derived from them may be used against you in</a:t>
            </a:r>
            <a:endParaRPr b="0" i="0" sz="1800" u="none" cap="none" strike="noStrike">
              <a:solidFill>
                <a:srgbClr val="000000"/>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2000"/>
              <a:buFont typeface="Arial"/>
              <a:buNone/>
            </a:pPr>
            <a:r>
              <a:rPr b="0" i="1" lang="en-US" sz="2400" u="none" cap="none" strike="noStrike">
                <a:solidFill>
                  <a:schemeClr val="dk1"/>
                </a:solidFill>
                <a:latin typeface="Arial"/>
                <a:ea typeface="Arial"/>
                <a:cs typeface="Arial"/>
                <a:sym typeface="Arial"/>
              </a:rPr>
              <a:t>criminal proceedings, except if you knowingly and willfully make</a:t>
            </a:r>
            <a:endParaRPr b="0" i="0" sz="1800" u="none" cap="none" strike="noStrike">
              <a:solidFill>
                <a:srgbClr val="000000"/>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2000"/>
              <a:buFont typeface="Arial"/>
              <a:buNone/>
            </a:pPr>
            <a:r>
              <a:rPr b="0" i="1" lang="en-US" sz="2400" u="none" cap="none" strike="noStrike">
                <a:solidFill>
                  <a:schemeClr val="dk1"/>
                </a:solidFill>
                <a:latin typeface="Arial"/>
                <a:ea typeface="Arial"/>
                <a:cs typeface="Arial"/>
                <a:sym typeface="Arial"/>
              </a:rPr>
              <a:t>false statements.</a:t>
            </a:r>
            <a:r>
              <a:rPr b="0" i="0" lang="en-US" sz="2000" u="none" cap="none" strike="noStrike">
                <a:solidFill>
                  <a:schemeClr val="dk1"/>
                </a:solidFill>
                <a:latin typeface="Arial"/>
                <a:ea typeface="Arial"/>
                <a:cs typeface="Arial"/>
                <a:sym typeface="Arial"/>
              </a:rPr>
              <a:t> </a:t>
            </a:r>
            <a:endParaRPr b="0" i="0" sz="2000" u="none" cap="none" strike="noStrike">
              <a:solidFill>
                <a:schemeClr val="dk1"/>
              </a:solidFill>
              <a:latin typeface="Arial"/>
              <a:ea typeface="Arial"/>
              <a:cs typeface="Arial"/>
              <a:sym typeface="Arial"/>
            </a:endParaRPr>
          </a:p>
          <a:p>
            <a:pPr indent="-304800" lvl="0" marL="304800" marR="0" rtl="0" algn="ctr">
              <a:lnSpc>
                <a:spcPct val="100000"/>
              </a:lnSpc>
              <a:spcBef>
                <a:spcPts val="0"/>
              </a:spcBef>
              <a:spcAft>
                <a:spcPts val="0"/>
              </a:spcAft>
              <a:buClr>
                <a:schemeClr val="dk1"/>
              </a:buClr>
              <a:buSzPts val="2000"/>
              <a:buFont typeface="Arial"/>
              <a:buNone/>
            </a:pPr>
            <a:r>
              <a:t/>
            </a:r>
            <a:endParaRPr b="0" i="0" sz="2000" u="none" cap="none" strike="noStrike">
              <a:solidFill>
                <a:schemeClr val="dk1"/>
              </a:solidFill>
              <a:latin typeface="Arial"/>
              <a:ea typeface="Arial"/>
              <a:cs typeface="Arial"/>
              <a:sym typeface="Arial"/>
            </a:endParaRPr>
          </a:p>
          <a:p>
            <a:pPr indent="-304800" lvl="0" marL="304800" marR="0" rtl="0" algn="ctr">
              <a:lnSpc>
                <a:spcPct val="100000"/>
              </a:lnSpc>
              <a:spcBef>
                <a:spcPts val="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 </a:t>
            </a:r>
            <a:endParaRPr b="0" i="0" sz="3100" u="none" cap="none" strike="noStrike">
              <a:solidFill>
                <a:schemeClr val="dk1"/>
              </a:solidFill>
              <a:latin typeface="Arial"/>
              <a:ea typeface="Arial"/>
              <a:cs typeface="Arial"/>
              <a:sym typeface="Arial"/>
            </a:endParaRPr>
          </a:p>
          <a:p>
            <a:pPr indent="-215900" lvl="0" marL="304800" marR="0" rtl="0" algn="l">
              <a:lnSpc>
                <a:spcPct val="100000"/>
              </a:lnSpc>
              <a:spcBef>
                <a:spcPts val="0"/>
              </a:spcBef>
              <a:spcAft>
                <a:spcPts val="0"/>
              </a:spcAft>
              <a:buClr>
                <a:srgbClr val="0D0D0D"/>
              </a:buClr>
              <a:buSzPts val="1400"/>
              <a:buFont typeface="Noto Sans Symbols"/>
              <a:buNone/>
            </a:pPr>
            <a:r>
              <a:t/>
            </a:r>
            <a:endParaRPr b="0" i="0" sz="2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chemeClr val="dk1"/>
              </a:solidFill>
              <a:latin typeface="Arial"/>
              <a:ea typeface="Arial"/>
              <a:cs typeface="Arial"/>
              <a:sym typeface="Arial"/>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70" name="Shape 370"/>
        <p:cNvGrpSpPr/>
        <p:nvPr/>
      </p:nvGrpSpPr>
      <p:grpSpPr>
        <a:xfrm>
          <a:off x="0" y="0"/>
          <a:ext cx="0" cy="0"/>
          <a:chOff x="0" y="0"/>
          <a:chExt cx="0" cy="0"/>
        </a:xfrm>
      </p:grpSpPr>
      <p:sp>
        <p:nvSpPr>
          <p:cNvPr id="371" name="Google Shape;371;g3030dc97ff0_0_144"/>
          <p:cNvSpPr txBox="1"/>
          <p:nvPr>
            <p:ph idx="4294967295" type="title"/>
          </p:nvPr>
        </p:nvSpPr>
        <p:spPr>
          <a:xfrm>
            <a:off x="812800" y="454025"/>
            <a:ext cx="10972800" cy="1146300"/>
          </a:xfrm>
          <a:prstGeom prst="rect">
            <a:avLst/>
          </a:prstGeom>
          <a:noFill/>
          <a:ln>
            <a:noFill/>
          </a:ln>
        </p:spPr>
        <p:txBody>
          <a:bodyPr anchorCtr="0" anchor="ctr" bIns="45700" lIns="91425" spcFirstLastPara="1" rIns="38100" wrap="square" tIns="45700">
            <a:noAutofit/>
          </a:bodyPr>
          <a:lstStyle/>
          <a:p>
            <a:pPr indent="0" lvl="0" marL="0" marR="0" rtl="0" algn="ctr">
              <a:lnSpc>
                <a:spcPct val="100000"/>
              </a:lnSpc>
              <a:spcBef>
                <a:spcPts val="0"/>
              </a:spcBef>
              <a:spcAft>
                <a:spcPts val="0"/>
              </a:spcAft>
              <a:buClr>
                <a:schemeClr val="dk2"/>
              </a:buClr>
              <a:buSzPts val="2900"/>
              <a:buFont typeface="Arial Black"/>
              <a:buNone/>
            </a:pPr>
            <a:r>
              <a:rPr lang="en-US" sz="2900"/>
              <a:t>                  </a:t>
            </a:r>
            <a:r>
              <a:rPr b="0" i="0" lang="en-US" sz="2900" u="none" cap="none" strike="noStrike">
                <a:solidFill>
                  <a:schemeClr val="dk2"/>
                </a:solidFill>
                <a:latin typeface="Arial Black"/>
                <a:ea typeface="Arial Black"/>
                <a:cs typeface="Arial Black"/>
                <a:sym typeface="Arial Black"/>
              </a:rPr>
              <a:t>OIG Interviews</a:t>
            </a:r>
            <a:endParaRPr/>
          </a:p>
        </p:txBody>
      </p:sp>
      <p:pic>
        <p:nvPicPr>
          <p:cNvPr id="372" name="Google Shape;372;g3030dc97ff0_0_144"/>
          <p:cNvPicPr preferRelativeResize="0"/>
          <p:nvPr/>
        </p:nvPicPr>
        <p:blipFill rotWithShape="1">
          <a:blip r:embed="rId3">
            <a:alphaModFix/>
          </a:blip>
          <a:srcRect b="0" l="0" r="0" t="0"/>
          <a:stretch/>
        </p:blipFill>
        <p:spPr>
          <a:xfrm>
            <a:off x="609600" y="304800"/>
            <a:ext cx="2743200" cy="1146175"/>
          </a:xfrm>
          <a:prstGeom prst="rect">
            <a:avLst/>
          </a:prstGeom>
          <a:noFill/>
          <a:ln>
            <a:noFill/>
          </a:ln>
        </p:spPr>
      </p:pic>
      <p:sp>
        <p:nvSpPr>
          <p:cNvPr id="373" name="Google Shape;373;g3030dc97ff0_0_144"/>
          <p:cNvSpPr txBox="1"/>
          <p:nvPr/>
        </p:nvSpPr>
        <p:spPr>
          <a:xfrm>
            <a:off x="4978400" y="457200"/>
            <a:ext cx="6096000" cy="264600"/>
          </a:xfrm>
          <a:prstGeom prst="rect">
            <a:avLst/>
          </a:prstGeom>
          <a:noFill/>
          <a:ln>
            <a:noFill/>
          </a:ln>
        </p:spPr>
        <p:txBody>
          <a:bodyPr anchorCtr="0" anchor="t" bIns="45700" lIns="91425" spcFirstLastPara="1" rIns="91425" wrap="square" tIns="45700">
            <a:spAutoFit/>
          </a:bodyPr>
          <a:lstStyle/>
          <a:p>
            <a:pPr indent="0" lvl="0" marL="0" marR="0" rtl="0" algn="l">
              <a:lnSpc>
                <a:spcPct val="80000"/>
              </a:lnSpc>
              <a:spcBef>
                <a:spcPts val="0"/>
              </a:spcBef>
              <a:spcAft>
                <a:spcPts val="0"/>
              </a:spcAft>
              <a:buClr>
                <a:schemeClr val="dk1"/>
              </a:buClr>
              <a:buSzPts val="2000"/>
              <a:buFont typeface="Arial"/>
              <a:buNone/>
            </a:pPr>
            <a:r>
              <a:t/>
            </a:r>
            <a:endParaRPr b="0" i="0" sz="1400" u="none" cap="none" strike="noStrike">
              <a:solidFill>
                <a:srgbClr val="000000"/>
              </a:solidFill>
              <a:latin typeface="Arial"/>
              <a:ea typeface="Arial"/>
              <a:cs typeface="Arial"/>
              <a:sym typeface="Arial"/>
            </a:endParaRPr>
          </a:p>
        </p:txBody>
      </p:sp>
      <p:sp>
        <p:nvSpPr>
          <p:cNvPr id="374" name="Google Shape;374;g3030dc97ff0_0_144"/>
          <p:cNvSpPr txBox="1"/>
          <p:nvPr/>
        </p:nvSpPr>
        <p:spPr>
          <a:xfrm>
            <a:off x="698850" y="1676400"/>
            <a:ext cx="11086800" cy="4343400"/>
          </a:xfrm>
          <a:prstGeom prst="rect">
            <a:avLst/>
          </a:prstGeom>
          <a:noFill/>
          <a:ln>
            <a:noFill/>
          </a:ln>
        </p:spPr>
        <p:txBody>
          <a:bodyPr anchorCtr="0" anchor="t" bIns="38100" lIns="38100" spcFirstLastPara="1" rIns="38100" wrap="square" tIns="38100">
            <a:noAutofit/>
          </a:bodyPr>
          <a:lstStyle/>
          <a:p>
            <a:pPr indent="-304800" lvl="0" marL="304800" marR="0" rtl="0" algn="l">
              <a:lnSpc>
                <a:spcPct val="100000"/>
              </a:lnSpc>
              <a:spcBef>
                <a:spcPts val="0"/>
              </a:spcBef>
              <a:spcAft>
                <a:spcPts val="0"/>
              </a:spcAft>
              <a:buClr>
                <a:schemeClr val="dk1"/>
              </a:buClr>
              <a:buSzPts val="3100"/>
              <a:buFont typeface="Arial"/>
              <a:buNone/>
            </a:pPr>
            <a:r>
              <a:rPr b="0" i="0" lang="en-US" sz="3100" u="none" cap="none" strike="noStrike">
                <a:solidFill>
                  <a:schemeClr val="dk1"/>
                </a:solidFill>
                <a:latin typeface="Arial"/>
                <a:ea typeface="Arial"/>
                <a:cs typeface="Arial"/>
                <a:sym typeface="Arial"/>
              </a:rPr>
              <a:t>                                    Miranda Rights</a:t>
            </a:r>
            <a:endParaRPr b="0" i="0" sz="1400" u="none" cap="none" strike="noStrike">
              <a:solidFill>
                <a:srgbClr val="000000"/>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2000"/>
              <a:buFont typeface="Arial"/>
              <a:buNone/>
            </a:pPr>
            <a:r>
              <a:t/>
            </a:r>
            <a:endParaRPr b="0" i="0" sz="2600" u="none" cap="none" strike="noStrike">
              <a:solidFill>
                <a:schemeClr val="dk1"/>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2000"/>
              <a:buFont typeface="Arial"/>
              <a:buNone/>
            </a:pPr>
            <a:r>
              <a:rPr b="0" i="1" lang="en-US" sz="3000" u="none" cap="none" strike="noStrike">
                <a:solidFill>
                  <a:schemeClr val="dk1"/>
                </a:solidFill>
                <a:latin typeface="Arial"/>
                <a:ea typeface="Arial"/>
                <a:cs typeface="Arial"/>
                <a:sym typeface="Arial"/>
              </a:rPr>
              <a:t>You have the right to remain silent. Anything you say can be</a:t>
            </a:r>
            <a:endParaRPr b="0" i="0" sz="2400" u="none" cap="none" strike="noStrike">
              <a:solidFill>
                <a:srgbClr val="000000"/>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2000"/>
              <a:buFont typeface="Arial"/>
              <a:buNone/>
            </a:pPr>
            <a:r>
              <a:rPr b="0" i="1" lang="en-US" sz="3000" u="none" cap="none" strike="noStrike">
                <a:solidFill>
                  <a:schemeClr val="dk1"/>
                </a:solidFill>
                <a:latin typeface="Arial"/>
                <a:ea typeface="Arial"/>
                <a:cs typeface="Arial"/>
                <a:sym typeface="Arial"/>
              </a:rPr>
              <a:t>used against you in court. You have the right to talk to a lawyer</a:t>
            </a:r>
            <a:endParaRPr b="0" i="0" sz="2400" u="none" cap="none" strike="noStrike">
              <a:solidFill>
                <a:srgbClr val="000000"/>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2000"/>
              <a:buFont typeface="Arial"/>
              <a:buNone/>
            </a:pPr>
            <a:r>
              <a:rPr b="0" i="1" lang="en-US" sz="3000" u="none" cap="none" strike="noStrike">
                <a:solidFill>
                  <a:schemeClr val="dk1"/>
                </a:solidFill>
                <a:latin typeface="Arial"/>
                <a:ea typeface="Arial"/>
                <a:cs typeface="Arial"/>
                <a:sym typeface="Arial"/>
              </a:rPr>
              <a:t>for advice before we ask you any questions. You have the right</a:t>
            </a:r>
            <a:endParaRPr b="0" i="0" sz="2400" u="none" cap="none" strike="noStrike">
              <a:solidFill>
                <a:srgbClr val="000000"/>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2000"/>
              <a:buFont typeface="Arial"/>
              <a:buNone/>
            </a:pPr>
            <a:r>
              <a:rPr b="0" i="1" lang="en-US" sz="3000" u="none" cap="none" strike="noStrike">
                <a:solidFill>
                  <a:schemeClr val="dk1"/>
                </a:solidFill>
                <a:latin typeface="Arial"/>
                <a:ea typeface="Arial"/>
                <a:cs typeface="Arial"/>
                <a:sym typeface="Arial"/>
              </a:rPr>
              <a:t>to have a lawyer with you during questioning. If you cannot afford</a:t>
            </a:r>
            <a:endParaRPr b="0" i="0" sz="2400" u="none" cap="none" strike="noStrike">
              <a:solidFill>
                <a:srgbClr val="000000"/>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2000"/>
              <a:buFont typeface="Arial"/>
              <a:buNone/>
            </a:pPr>
            <a:r>
              <a:rPr b="0" i="1" lang="en-US" sz="3000" u="none" cap="none" strike="noStrike">
                <a:solidFill>
                  <a:schemeClr val="dk1"/>
                </a:solidFill>
                <a:latin typeface="Arial"/>
                <a:ea typeface="Arial"/>
                <a:cs typeface="Arial"/>
                <a:sym typeface="Arial"/>
              </a:rPr>
              <a:t>a lawyer, one will be appointed for you before any questioning if</a:t>
            </a:r>
            <a:endParaRPr b="0" i="0" sz="2400" u="none" cap="none" strike="noStrike">
              <a:solidFill>
                <a:srgbClr val="000000"/>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2000"/>
              <a:buFont typeface="Arial"/>
              <a:buNone/>
            </a:pPr>
            <a:r>
              <a:rPr b="0" i="1" lang="en-US" sz="3000" u="none" cap="none" strike="noStrike">
                <a:solidFill>
                  <a:schemeClr val="dk1"/>
                </a:solidFill>
                <a:latin typeface="Arial"/>
                <a:ea typeface="Arial"/>
                <a:cs typeface="Arial"/>
                <a:sym typeface="Arial"/>
              </a:rPr>
              <a:t>you wish. If you decide to answer questions now without a lawyer</a:t>
            </a:r>
            <a:endParaRPr b="0" i="0" sz="2400" u="none" cap="none" strike="noStrike">
              <a:solidFill>
                <a:srgbClr val="000000"/>
              </a:solidFill>
              <a:latin typeface="Arial"/>
              <a:ea typeface="Arial"/>
              <a:cs typeface="Arial"/>
              <a:sym typeface="Arial"/>
            </a:endParaRPr>
          </a:p>
          <a:p>
            <a:pPr indent="-304800" lvl="0" marL="304800" marR="0" rtl="0" algn="l">
              <a:lnSpc>
                <a:spcPct val="100000"/>
              </a:lnSpc>
              <a:spcBef>
                <a:spcPts val="0"/>
              </a:spcBef>
              <a:spcAft>
                <a:spcPts val="0"/>
              </a:spcAft>
              <a:buClr>
                <a:schemeClr val="dk1"/>
              </a:buClr>
              <a:buSzPts val="2000"/>
              <a:buFont typeface="Arial"/>
              <a:buNone/>
            </a:pPr>
            <a:r>
              <a:rPr b="0" i="1" lang="en-US" sz="3000" u="none" cap="none" strike="noStrike">
                <a:solidFill>
                  <a:schemeClr val="dk1"/>
                </a:solidFill>
                <a:latin typeface="Arial"/>
                <a:ea typeface="Arial"/>
                <a:cs typeface="Arial"/>
                <a:sym typeface="Arial"/>
              </a:rPr>
              <a:t>present, you have the right to stop answering at any time.</a:t>
            </a:r>
            <a:r>
              <a:rPr b="0" i="0" lang="en-US" sz="3000" u="none" cap="none" strike="noStrike">
                <a:solidFill>
                  <a:schemeClr val="dk1"/>
                </a:solidFill>
                <a:latin typeface="Arial"/>
                <a:ea typeface="Arial"/>
                <a:cs typeface="Arial"/>
                <a:sym typeface="Arial"/>
              </a:rPr>
              <a:t> </a:t>
            </a:r>
            <a:r>
              <a:rPr b="0" i="0" lang="en-US" sz="2400" u="none" cap="none" strike="noStrike">
                <a:solidFill>
                  <a:schemeClr val="dk1"/>
                </a:solidFill>
                <a:latin typeface="Arial"/>
                <a:ea typeface="Arial"/>
                <a:cs typeface="Arial"/>
                <a:sym typeface="Arial"/>
              </a:rPr>
              <a:t> </a:t>
            </a:r>
            <a:endParaRPr b="0" i="0" sz="1800" u="none" cap="none" strike="noStrike">
              <a:solidFill>
                <a:srgbClr val="000000"/>
              </a:solidFill>
              <a:latin typeface="Arial"/>
              <a:ea typeface="Arial"/>
              <a:cs typeface="Arial"/>
              <a:sym typeface="Arial"/>
            </a:endParaRPr>
          </a:p>
          <a:p>
            <a:pPr indent="-215900" lvl="0" marL="304800" marR="0" rtl="0" algn="l">
              <a:lnSpc>
                <a:spcPct val="100000"/>
              </a:lnSpc>
              <a:spcBef>
                <a:spcPts val="0"/>
              </a:spcBef>
              <a:spcAft>
                <a:spcPts val="0"/>
              </a:spcAft>
              <a:buClr>
                <a:srgbClr val="0D0D0D"/>
              </a:buClr>
              <a:buSzPts val="1400"/>
              <a:buFont typeface="Noto Sans Symbols"/>
              <a:buNone/>
            </a:pPr>
            <a:r>
              <a:t/>
            </a:r>
            <a:endParaRPr b="0" i="0" sz="2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chemeClr val="dk1"/>
              </a:solidFill>
              <a:latin typeface="Arial"/>
              <a:ea typeface="Arial"/>
              <a:cs typeface="Arial"/>
              <a:sym typeface="Arial"/>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8" name="Shape 378"/>
        <p:cNvGrpSpPr/>
        <p:nvPr/>
      </p:nvGrpSpPr>
      <p:grpSpPr>
        <a:xfrm>
          <a:off x="0" y="0"/>
          <a:ext cx="0" cy="0"/>
          <a:chOff x="0" y="0"/>
          <a:chExt cx="0" cy="0"/>
        </a:xfrm>
      </p:grpSpPr>
      <p:sp>
        <p:nvSpPr>
          <p:cNvPr id="379" name="Google Shape;379;p16"/>
          <p:cNvSpPr txBox="1"/>
          <p:nvPr>
            <p:ph type="title"/>
          </p:nvPr>
        </p:nvSpPr>
        <p:spPr>
          <a:xfrm>
            <a:off x="838200" y="365126"/>
            <a:ext cx="10515600" cy="91997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C00000"/>
              </a:buClr>
              <a:buSzPts val="4400"/>
              <a:buFont typeface="Arial"/>
              <a:buNone/>
            </a:pPr>
            <a:r>
              <a:rPr lang="en-US">
                <a:solidFill>
                  <a:srgbClr val="C00000"/>
                </a:solidFill>
              </a:rPr>
              <a:t>Results of OIG Investigative Interview</a:t>
            </a:r>
            <a:endParaRPr/>
          </a:p>
        </p:txBody>
      </p:sp>
      <p:sp>
        <p:nvSpPr>
          <p:cNvPr id="380" name="Google Shape;380;p16"/>
          <p:cNvSpPr txBox="1"/>
          <p:nvPr/>
        </p:nvSpPr>
        <p:spPr>
          <a:xfrm>
            <a:off x="774357" y="1285104"/>
            <a:ext cx="10515600" cy="4617600"/>
          </a:xfrm>
          <a:prstGeom prst="rect">
            <a:avLst/>
          </a:prstGeom>
          <a:noFill/>
          <a:ln>
            <a:noFill/>
          </a:ln>
        </p:spPr>
        <p:txBody>
          <a:bodyPr anchorCtr="0" anchor="t" bIns="45700" lIns="91425" spcFirstLastPara="1" rIns="91425" wrap="square" tIns="45700">
            <a:spAutoFit/>
          </a:bodyPr>
          <a:lstStyle/>
          <a:p>
            <a:pPr indent="0" lvl="0" marL="45720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4000"/>
              <a:buFont typeface="Arial"/>
              <a:buNone/>
            </a:pPr>
            <a:r>
              <a:t/>
            </a:r>
            <a:endParaRPr b="0" i="0" sz="4000" u="none" cap="none" strike="noStrike">
              <a:solidFill>
                <a:srgbClr val="002060"/>
              </a:solidFill>
              <a:latin typeface="Calibri"/>
              <a:ea typeface="Calibri"/>
              <a:cs typeface="Calibri"/>
              <a:sym typeface="Calibri"/>
            </a:endParaRPr>
          </a:p>
          <a:p>
            <a:pPr indent="-285750" lvl="0" marL="285750" marR="0" rtl="0" algn="l">
              <a:lnSpc>
                <a:spcPct val="100000"/>
              </a:lnSpc>
              <a:spcBef>
                <a:spcPts val="0"/>
              </a:spcBef>
              <a:spcAft>
                <a:spcPts val="0"/>
              </a:spcAft>
              <a:buClr>
                <a:srgbClr val="002060"/>
              </a:buClr>
              <a:buSzPts val="4000"/>
              <a:buFont typeface="Arial"/>
              <a:buChar char="•"/>
            </a:pPr>
            <a:r>
              <a:rPr b="0" i="0" lang="en-US" sz="4000" u="none" cap="none" strike="noStrike">
                <a:solidFill>
                  <a:srgbClr val="002060"/>
                </a:solidFill>
                <a:latin typeface="Calibri"/>
                <a:ea typeface="Calibri"/>
                <a:cs typeface="Calibri"/>
                <a:sym typeface="Calibri"/>
              </a:rPr>
              <a:t>OIG or Inspectors will Submit a ROI or MOI Level (Report of Investigation, Memorandum of Interview) to Next Higher USPS</a:t>
            </a:r>
            <a:endParaRPr b="0" i="0" sz="14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4000"/>
              <a:buFont typeface="Arial"/>
              <a:buNone/>
            </a:pPr>
            <a:r>
              <a:t/>
            </a:r>
            <a:endParaRPr b="0" i="0" sz="4000" u="none" cap="none" strike="noStrike">
              <a:solidFill>
                <a:srgbClr val="002060"/>
              </a:solidFill>
              <a:latin typeface="Calibri"/>
              <a:ea typeface="Calibri"/>
              <a:cs typeface="Calibri"/>
              <a:sym typeface="Calibri"/>
            </a:endParaRPr>
          </a:p>
          <a:p>
            <a:pPr indent="-285750" lvl="0" marL="285750" marR="0" rtl="0" algn="l">
              <a:lnSpc>
                <a:spcPct val="100000"/>
              </a:lnSpc>
              <a:spcBef>
                <a:spcPts val="0"/>
              </a:spcBef>
              <a:spcAft>
                <a:spcPts val="0"/>
              </a:spcAft>
              <a:buClr>
                <a:srgbClr val="002060"/>
              </a:buClr>
              <a:buSzPts val="4000"/>
              <a:buFont typeface="Arial"/>
              <a:buChar char="•"/>
            </a:pPr>
            <a:r>
              <a:rPr b="0" i="0" lang="en-US" sz="4000" u="none" cap="none" strike="noStrike">
                <a:solidFill>
                  <a:srgbClr val="002060"/>
                </a:solidFill>
                <a:latin typeface="Calibri"/>
                <a:ea typeface="Calibri"/>
                <a:cs typeface="Calibri"/>
                <a:sym typeface="Calibri"/>
              </a:rPr>
              <a:t>Almost always an investigative interview with MPOO will be given before Discipline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4" name="Shape 384"/>
        <p:cNvGrpSpPr/>
        <p:nvPr/>
      </p:nvGrpSpPr>
      <p:grpSpPr>
        <a:xfrm>
          <a:off x="0" y="0"/>
          <a:ext cx="0" cy="0"/>
          <a:chOff x="0" y="0"/>
          <a:chExt cx="0" cy="0"/>
        </a:xfrm>
      </p:grpSpPr>
      <p:sp>
        <p:nvSpPr>
          <p:cNvPr id="385" name="Google Shape;385;p19"/>
          <p:cNvSpPr txBox="1"/>
          <p:nvPr/>
        </p:nvSpPr>
        <p:spPr>
          <a:xfrm>
            <a:off x="1721708" y="1548714"/>
            <a:ext cx="8056605" cy="280076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8800"/>
              <a:buFont typeface="Arial"/>
              <a:buNone/>
            </a:pPr>
            <a:r>
              <a:rPr b="0" i="0" lang="en-US" sz="8800" u="none" cap="none" strike="noStrike">
                <a:solidFill>
                  <a:srgbClr val="C00000"/>
                </a:solidFill>
                <a:latin typeface="Calibri"/>
                <a:ea typeface="Calibri"/>
                <a:cs typeface="Calibri"/>
                <a:sym typeface="Calibri"/>
              </a:rPr>
              <a:t>Questions and Answers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9" name="Shape 389"/>
        <p:cNvGrpSpPr/>
        <p:nvPr/>
      </p:nvGrpSpPr>
      <p:grpSpPr>
        <a:xfrm>
          <a:off x="0" y="0"/>
          <a:ext cx="0" cy="0"/>
          <a:chOff x="0" y="0"/>
          <a:chExt cx="0" cy="0"/>
        </a:xfrm>
      </p:grpSpPr>
      <p:sp>
        <p:nvSpPr>
          <p:cNvPr id="390" name="Google Shape;390;p20"/>
          <p:cNvSpPr txBox="1"/>
          <p:nvPr>
            <p:ph type="title"/>
          </p:nvPr>
        </p:nvSpPr>
        <p:spPr>
          <a:xfrm>
            <a:off x="838200" y="365125"/>
            <a:ext cx="10515600" cy="6048375"/>
          </a:xfrm>
          <a:prstGeom prst="rect">
            <a:avLst/>
          </a:prstGeom>
          <a:noFill/>
          <a:ln>
            <a:noFill/>
          </a:ln>
        </p:spPr>
        <p:txBody>
          <a:bodyPr anchorCtr="1"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Arial"/>
              <a:buNone/>
            </a:pPr>
            <a:br>
              <a:rPr lang="en-US"/>
            </a:br>
            <a:br>
              <a:rPr lang="en-US"/>
            </a:br>
            <a:r>
              <a:rPr lang="en-US">
                <a:solidFill>
                  <a:srgbClr val="002060"/>
                </a:solidFill>
              </a:rPr>
              <a:t>What should I do if I am scheduled for an Investigative Interview?</a:t>
            </a:r>
            <a:br>
              <a:rPr lang="en-US">
                <a:solidFill>
                  <a:srgbClr val="002060"/>
                </a:solidFill>
              </a:rPr>
            </a:br>
            <a:br>
              <a:rPr lang="en-US">
                <a:solidFill>
                  <a:srgbClr val="002060"/>
                </a:solidFill>
              </a:rPr>
            </a:br>
            <a:r>
              <a:rPr lang="en-US" sz="3200">
                <a:solidFill>
                  <a:srgbClr val="002060"/>
                </a:solidFill>
              </a:rPr>
              <a:t>1. Immediately call your CMR or Chapter President.</a:t>
            </a:r>
            <a:br>
              <a:rPr lang="en-US" sz="3200">
                <a:solidFill>
                  <a:srgbClr val="002060"/>
                </a:solidFill>
              </a:rPr>
            </a:br>
            <a:br>
              <a:rPr lang="en-US" sz="3200">
                <a:solidFill>
                  <a:srgbClr val="002060"/>
                </a:solidFill>
              </a:rPr>
            </a:br>
            <a:r>
              <a:rPr lang="en-US" sz="3200">
                <a:solidFill>
                  <a:srgbClr val="002060"/>
                </a:solidFill>
              </a:rPr>
              <a:t>2. </a:t>
            </a:r>
            <a:r>
              <a:rPr b="1" lang="en-US" sz="3200" u="sng">
                <a:solidFill>
                  <a:srgbClr val="002060"/>
                </a:solidFill>
              </a:rPr>
              <a:t>DO NOT </a:t>
            </a:r>
            <a:r>
              <a:rPr b="1" lang="en-US" sz="3200" u="sng">
                <a:solidFill>
                  <a:srgbClr val="002060"/>
                </a:solidFill>
              </a:rPr>
              <a:t>PARTICIPATE</a:t>
            </a:r>
            <a:r>
              <a:rPr b="1" lang="en-US" sz="3200" u="sng">
                <a:solidFill>
                  <a:srgbClr val="002060"/>
                </a:solidFill>
              </a:rPr>
              <a:t> OR </a:t>
            </a:r>
            <a:r>
              <a:rPr lang="en-US" sz="3200">
                <a:solidFill>
                  <a:srgbClr val="002060"/>
                </a:solidFill>
              </a:rPr>
              <a:t>answer any questions  without</a:t>
            </a:r>
            <a:br>
              <a:rPr lang="en-US" sz="3200">
                <a:solidFill>
                  <a:srgbClr val="002060"/>
                </a:solidFill>
              </a:rPr>
            </a:br>
            <a:r>
              <a:rPr lang="en-US" sz="3200">
                <a:solidFill>
                  <a:srgbClr val="002060"/>
                </a:solidFill>
              </a:rPr>
              <a:t>    representation. Investigative Interviews are stressful enough,</a:t>
            </a:r>
            <a:br>
              <a:rPr lang="en-US" sz="3200">
                <a:solidFill>
                  <a:srgbClr val="002060"/>
                </a:solidFill>
              </a:rPr>
            </a:br>
            <a:r>
              <a:rPr lang="en-US" sz="3200">
                <a:solidFill>
                  <a:srgbClr val="002060"/>
                </a:solidFill>
              </a:rPr>
              <a:t>    and you always need someone taking copious notes for you</a:t>
            </a:r>
            <a:br>
              <a:rPr lang="en-US" sz="3200">
                <a:solidFill>
                  <a:srgbClr val="002060"/>
                </a:solidFill>
              </a:rPr>
            </a:br>
            <a:r>
              <a:rPr lang="en-US" sz="3200">
                <a:solidFill>
                  <a:srgbClr val="002060"/>
                </a:solidFill>
              </a:rPr>
              <a:t>    to help defend you</a:t>
            </a:r>
            <a:br>
              <a:rPr lang="en-US" sz="3200">
                <a:solidFill>
                  <a:srgbClr val="002060"/>
                </a:solidFill>
              </a:rPr>
            </a:br>
            <a:br>
              <a:rPr lang="en-US"/>
            </a:br>
            <a:br>
              <a:rPr lang="en-US"/>
            </a:br>
            <a:br>
              <a:rPr lang="en-US"/>
            </a:b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4" name="Shape 394"/>
        <p:cNvGrpSpPr/>
        <p:nvPr/>
      </p:nvGrpSpPr>
      <p:grpSpPr>
        <a:xfrm>
          <a:off x="0" y="0"/>
          <a:ext cx="0" cy="0"/>
          <a:chOff x="0" y="0"/>
          <a:chExt cx="0" cy="0"/>
        </a:xfrm>
      </p:grpSpPr>
      <p:sp>
        <p:nvSpPr>
          <p:cNvPr id="395" name="Google Shape;395;p21"/>
          <p:cNvSpPr txBox="1"/>
          <p:nvPr>
            <p:ph type="title"/>
          </p:nvPr>
        </p:nvSpPr>
        <p:spPr>
          <a:xfrm>
            <a:off x="838200" y="365125"/>
            <a:ext cx="10515600" cy="6099175"/>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rgbClr val="002060"/>
              </a:buClr>
              <a:buSzPct val="100000"/>
              <a:buFont typeface="Arial"/>
              <a:buNone/>
            </a:pPr>
            <a:r>
              <a:rPr lang="en-US">
                <a:solidFill>
                  <a:srgbClr val="002060"/>
                </a:solidFill>
              </a:rPr>
              <a:t>What should I do if my boss wants to have a conversation about something that could potentially lead to discipline?</a:t>
            </a:r>
            <a:br>
              <a:rPr lang="en-US">
                <a:solidFill>
                  <a:srgbClr val="002060"/>
                </a:solidFill>
              </a:rPr>
            </a:br>
            <a:br>
              <a:rPr lang="en-US">
                <a:solidFill>
                  <a:srgbClr val="002060"/>
                </a:solidFill>
              </a:rPr>
            </a:br>
            <a:r>
              <a:rPr lang="en-US" sz="3200">
                <a:solidFill>
                  <a:srgbClr val="002060"/>
                </a:solidFill>
              </a:rPr>
              <a:t>1. Ask your boss could this lead to disciplinary action?</a:t>
            </a:r>
            <a:br>
              <a:rPr lang="en-US" sz="3200">
                <a:solidFill>
                  <a:srgbClr val="002060"/>
                </a:solidFill>
              </a:rPr>
            </a:br>
            <a:br>
              <a:rPr lang="en-US" sz="3200">
                <a:solidFill>
                  <a:srgbClr val="002060"/>
                </a:solidFill>
              </a:rPr>
            </a:br>
            <a:r>
              <a:rPr lang="en-US" sz="3200">
                <a:solidFill>
                  <a:srgbClr val="002060"/>
                </a:solidFill>
              </a:rPr>
              <a:t>2. Take copious notes on the questions you ask your</a:t>
            </a:r>
            <a:br>
              <a:rPr lang="en-US" sz="3200">
                <a:solidFill>
                  <a:srgbClr val="002060"/>
                </a:solidFill>
              </a:rPr>
            </a:br>
            <a:r>
              <a:rPr lang="en-US" sz="3200">
                <a:solidFill>
                  <a:srgbClr val="002060"/>
                </a:solidFill>
              </a:rPr>
              <a:t>    boss</a:t>
            </a:r>
            <a:br>
              <a:rPr lang="en-US" sz="3200">
                <a:solidFill>
                  <a:srgbClr val="002060"/>
                </a:solidFill>
              </a:rPr>
            </a:br>
            <a:br>
              <a:rPr lang="en-US" sz="3200">
                <a:solidFill>
                  <a:srgbClr val="002060"/>
                </a:solidFill>
              </a:rPr>
            </a:br>
            <a:r>
              <a:rPr lang="en-US" sz="3200">
                <a:solidFill>
                  <a:srgbClr val="002060"/>
                </a:solidFill>
              </a:rPr>
              <a:t>3. Never be afraid to ask for representation, it's your right</a:t>
            </a:r>
            <a:br>
              <a:rPr lang="en-US" sz="3200">
                <a:solidFill>
                  <a:srgbClr val="002060"/>
                </a:solidFill>
              </a:rPr>
            </a:br>
            <a:r>
              <a:rPr lang="en-US" sz="3200">
                <a:solidFill>
                  <a:srgbClr val="002060"/>
                </a:solidFill>
              </a:rPr>
              <a:t>    to have someone looking out for your best benefit</a:t>
            </a:r>
            <a:br>
              <a:rPr lang="en-US"/>
            </a:b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C00000"/>
              </a:buClr>
              <a:buSzPts val="4400"/>
              <a:buFont typeface="Arial"/>
              <a:buNone/>
            </a:pPr>
            <a:r>
              <a:rPr lang="en-US">
                <a:solidFill>
                  <a:srgbClr val="C00000"/>
                </a:solidFill>
              </a:rPr>
              <a:t>Investigative Interview / PDI</a:t>
            </a:r>
            <a:endParaRPr/>
          </a:p>
        </p:txBody>
      </p:sp>
      <p:sp>
        <p:nvSpPr>
          <p:cNvPr id="178" name="Google Shape;178;p4"/>
          <p:cNvSpPr txBox="1"/>
          <p:nvPr>
            <p:ph idx="1" type="body"/>
          </p:nvPr>
        </p:nvSpPr>
        <p:spPr>
          <a:xfrm>
            <a:off x="557862" y="2506650"/>
            <a:ext cx="10898700" cy="4351200"/>
          </a:xfrm>
          <a:prstGeom prst="rect">
            <a:avLst/>
          </a:prstGeom>
          <a:noFill/>
          <a:ln>
            <a:noFill/>
          </a:ln>
        </p:spPr>
        <p:txBody>
          <a:bodyPr anchorCtr="0" anchor="t" bIns="45700" lIns="91425" spcFirstLastPara="1" rIns="91425" wrap="square" tIns="45700">
            <a:normAutofit fontScale="25000" lnSpcReduction="20000"/>
          </a:bodyPr>
          <a:lstStyle/>
          <a:p>
            <a:pPr indent="-212725" lvl="0" marL="228600" rtl="0" algn="l">
              <a:lnSpc>
                <a:spcPct val="90000"/>
              </a:lnSpc>
              <a:spcBef>
                <a:spcPts val="0"/>
              </a:spcBef>
              <a:spcAft>
                <a:spcPts val="0"/>
              </a:spcAft>
              <a:buClr>
                <a:srgbClr val="002060"/>
              </a:buClr>
              <a:buSzPct val="100000"/>
              <a:buChar char="•"/>
            </a:pPr>
            <a:r>
              <a:rPr lang="en-US" sz="10200">
                <a:solidFill>
                  <a:srgbClr val="002060"/>
                </a:solidFill>
              </a:rPr>
              <a:t>EAS allowed a representative of choice</a:t>
            </a:r>
            <a:endParaRPr sz="10200"/>
          </a:p>
          <a:p>
            <a:pPr indent="0" lvl="0" marL="457200" rtl="0" algn="l">
              <a:lnSpc>
                <a:spcPct val="90000"/>
              </a:lnSpc>
              <a:spcBef>
                <a:spcPts val="1000"/>
              </a:spcBef>
              <a:spcAft>
                <a:spcPts val="0"/>
              </a:spcAft>
              <a:buSzPct val="70588"/>
              <a:buNone/>
            </a:pPr>
            <a:r>
              <a:t/>
            </a:r>
            <a:endParaRPr sz="10200">
              <a:solidFill>
                <a:srgbClr val="002060"/>
              </a:solidFill>
            </a:endParaRPr>
          </a:p>
          <a:p>
            <a:pPr indent="-212725" lvl="0" marL="228600" rtl="0" algn="l">
              <a:lnSpc>
                <a:spcPct val="90000"/>
              </a:lnSpc>
              <a:spcBef>
                <a:spcPts val="1000"/>
              </a:spcBef>
              <a:spcAft>
                <a:spcPts val="0"/>
              </a:spcAft>
              <a:buClr>
                <a:srgbClr val="002060"/>
              </a:buClr>
              <a:buSzPct val="100000"/>
              <a:buChar char="•"/>
            </a:pPr>
            <a:r>
              <a:rPr lang="en-US" sz="10200">
                <a:solidFill>
                  <a:srgbClr val="002060"/>
                </a:solidFill>
              </a:rPr>
              <a:t>Take Notes—Review Questions; Determine Charges or Violation</a:t>
            </a:r>
            <a:endParaRPr sz="10200"/>
          </a:p>
          <a:p>
            <a:pPr indent="0" lvl="0" marL="457200" rtl="0" algn="l">
              <a:lnSpc>
                <a:spcPct val="90000"/>
              </a:lnSpc>
              <a:spcBef>
                <a:spcPts val="1000"/>
              </a:spcBef>
              <a:spcAft>
                <a:spcPts val="0"/>
              </a:spcAft>
              <a:buSzPct val="70588"/>
              <a:buNone/>
            </a:pPr>
            <a:r>
              <a:t/>
            </a:r>
            <a:endParaRPr sz="10200">
              <a:solidFill>
                <a:srgbClr val="002060"/>
              </a:solidFill>
            </a:endParaRPr>
          </a:p>
          <a:p>
            <a:pPr indent="-212725" lvl="0" marL="228600" rtl="0" algn="l">
              <a:lnSpc>
                <a:spcPct val="90000"/>
              </a:lnSpc>
              <a:spcBef>
                <a:spcPts val="1000"/>
              </a:spcBef>
              <a:spcAft>
                <a:spcPts val="0"/>
              </a:spcAft>
              <a:buClr>
                <a:srgbClr val="002060"/>
              </a:buClr>
              <a:buSzPct val="100000"/>
              <a:buChar char="•"/>
            </a:pPr>
            <a:r>
              <a:rPr lang="en-US" sz="10200">
                <a:solidFill>
                  <a:srgbClr val="002060"/>
                </a:solidFill>
              </a:rPr>
              <a:t>EAS answers should only be short, precise, and do not elaborate</a:t>
            </a:r>
            <a:endParaRPr sz="10200"/>
          </a:p>
          <a:p>
            <a:pPr indent="0" lvl="0" marL="457200" rtl="0" algn="l">
              <a:lnSpc>
                <a:spcPct val="90000"/>
              </a:lnSpc>
              <a:spcBef>
                <a:spcPts val="1000"/>
              </a:spcBef>
              <a:spcAft>
                <a:spcPts val="0"/>
              </a:spcAft>
              <a:buSzPct val="70588"/>
              <a:buNone/>
            </a:pPr>
            <a:r>
              <a:t/>
            </a:r>
            <a:endParaRPr sz="10200">
              <a:solidFill>
                <a:srgbClr val="002060"/>
              </a:solidFill>
            </a:endParaRPr>
          </a:p>
          <a:p>
            <a:pPr indent="-212725" lvl="0" marL="228600" rtl="0" algn="l">
              <a:lnSpc>
                <a:spcPct val="90000"/>
              </a:lnSpc>
              <a:spcBef>
                <a:spcPts val="1000"/>
              </a:spcBef>
              <a:spcAft>
                <a:spcPts val="0"/>
              </a:spcAft>
              <a:buClr>
                <a:srgbClr val="002060"/>
              </a:buClr>
              <a:buSzPct val="100000"/>
              <a:buChar char="•"/>
            </a:pPr>
            <a:r>
              <a:rPr lang="en-US" sz="10200">
                <a:solidFill>
                  <a:srgbClr val="002060"/>
                </a:solidFill>
              </a:rPr>
              <a:t>EAS—No Forum for Defense / Fact Finding</a:t>
            </a:r>
            <a:endParaRPr sz="10200"/>
          </a:p>
          <a:p>
            <a:pPr indent="0" lvl="0" marL="457200" rtl="0" algn="l">
              <a:lnSpc>
                <a:spcPct val="90000"/>
              </a:lnSpc>
              <a:spcBef>
                <a:spcPts val="1000"/>
              </a:spcBef>
              <a:spcAft>
                <a:spcPts val="0"/>
              </a:spcAft>
              <a:buSzPct val="70588"/>
              <a:buNone/>
            </a:pPr>
            <a:r>
              <a:t/>
            </a:r>
            <a:endParaRPr sz="10200">
              <a:solidFill>
                <a:srgbClr val="002060"/>
              </a:solidFill>
            </a:endParaRPr>
          </a:p>
          <a:p>
            <a:pPr indent="-212725" lvl="0" marL="228600" rtl="0" algn="l">
              <a:lnSpc>
                <a:spcPct val="90000"/>
              </a:lnSpc>
              <a:spcBef>
                <a:spcPts val="1000"/>
              </a:spcBef>
              <a:spcAft>
                <a:spcPts val="0"/>
              </a:spcAft>
              <a:buClr>
                <a:srgbClr val="002060"/>
              </a:buClr>
              <a:buSzPct val="100000"/>
              <a:buChar char="•"/>
            </a:pPr>
            <a:r>
              <a:rPr lang="en-US" sz="10200">
                <a:solidFill>
                  <a:srgbClr val="002060"/>
                </a:solidFill>
              </a:rPr>
              <a:t>LESS IS MORE!</a:t>
            </a:r>
            <a:endParaRPr sz="10200"/>
          </a:p>
          <a:p>
            <a:pPr indent="0" lvl="0" marL="457200" rtl="0" algn="l">
              <a:lnSpc>
                <a:spcPct val="90000"/>
              </a:lnSpc>
              <a:spcBef>
                <a:spcPts val="1000"/>
              </a:spcBef>
              <a:spcAft>
                <a:spcPts val="0"/>
              </a:spcAft>
              <a:buSzPct val="70588"/>
              <a:buNone/>
            </a:pPr>
            <a:r>
              <a:t/>
            </a:r>
            <a:endParaRPr sz="10200">
              <a:solidFill>
                <a:srgbClr val="002060"/>
              </a:solidFill>
            </a:endParaRPr>
          </a:p>
          <a:p>
            <a:pPr indent="-212725" lvl="0" marL="228600" rtl="0" algn="l">
              <a:lnSpc>
                <a:spcPct val="90000"/>
              </a:lnSpc>
              <a:spcBef>
                <a:spcPts val="1000"/>
              </a:spcBef>
              <a:spcAft>
                <a:spcPts val="0"/>
              </a:spcAft>
              <a:buClr>
                <a:srgbClr val="002060"/>
              </a:buClr>
              <a:buSzPct val="100000"/>
              <a:buChar char="•"/>
            </a:pPr>
            <a:r>
              <a:rPr lang="en-US" sz="10200">
                <a:solidFill>
                  <a:srgbClr val="002060"/>
                </a:solidFill>
              </a:rPr>
              <a:t>Ask to meet alone with Manager following II / PDI</a:t>
            </a:r>
            <a:endParaRPr sz="10200"/>
          </a:p>
          <a:p>
            <a:pPr indent="-50800" lvl="0" marL="228600" rtl="0" algn="l">
              <a:lnSpc>
                <a:spcPct val="90000"/>
              </a:lnSpc>
              <a:spcBef>
                <a:spcPts val="1000"/>
              </a:spcBef>
              <a:spcAft>
                <a:spcPts val="0"/>
              </a:spcAft>
              <a:buClr>
                <a:schemeClr val="dk1"/>
              </a:buClr>
              <a:buSzPct val="100000"/>
              <a:buNone/>
            </a:pPr>
            <a:r>
              <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9" name="Shape 399"/>
        <p:cNvGrpSpPr/>
        <p:nvPr/>
      </p:nvGrpSpPr>
      <p:grpSpPr>
        <a:xfrm>
          <a:off x="0" y="0"/>
          <a:ext cx="0" cy="0"/>
          <a:chOff x="0" y="0"/>
          <a:chExt cx="0" cy="0"/>
        </a:xfrm>
      </p:grpSpPr>
      <p:sp>
        <p:nvSpPr>
          <p:cNvPr id="400" name="Google Shape;400;p22"/>
          <p:cNvSpPr txBox="1"/>
          <p:nvPr>
            <p:ph type="title"/>
          </p:nvPr>
        </p:nvSpPr>
        <p:spPr>
          <a:xfrm>
            <a:off x="838200" y="365125"/>
            <a:ext cx="10515600" cy="6084661"/>
          </a:xfrm>
          <a:prstGeom prst="rect">
            <a:avLst/>
          </a:prstGeom>
          <a:noFill/>
          <a:ln>
            <a:noFill/>
          </a:ln>
        </p:spPr>
        <p:txBody>
          <a:bodyPr anchorCtr="1" anchor="ctr" bIns="45700" lIns="91425" spcFirstLastPara="1" rIns="91425" wrap="square" tIns="45700">
            <a:normAutofit fontScale="90000"/>
          </a:bodyPr>
          <a:lstStyle/>
          <a:p>
            <a:pPr indent="0" lvl="0" marL="0" rtl="0" algn="l">
              <a:lnSpc>
                <a:spcPct val="90000"/>
              </a:lnSpc>
              <a:spcBef>
                <a:spcPts val="0"/>
              </a:spcBef>
              <a:spcAft>
                <a:spcPts val="0"/>
              </a:spcAft>
              <a:buClr>
                <a:srgbClr val="002060"/>
              </a:buClr>
              <a:buSzPct val="100000"/>
              <a:buFont typeface="Arial"/>
              <a:buNone/>
            </a:pPr>
            <a:r>
              <a:rPr lang="en-US">
                <a:solidFill>
                  <a:srgbClr val="002060"/>
                </a:solidFill>
              </a:rPr>
              <a:t>Can my boss tell me I have to participate in an Investigative Interview without representation?</a:t>
            </a:r>
            <a:br>
              <a:rPr lang="en-US">
                <a:solidFill>
                  <a:srgbClr val="002060"/>
                </a:solidFill>
              </a:rPr>
            </a:br>
            <a:br>
              <a:rPr lang="en-US">
                <a:solidFill>
                  <a:srgbClr val="002060"/>
                </a:solidFill>
              </a:rPr>
            </a:br>
            <a:r>
              <a:rPr lang="en-US" sz="2200">
                <a:solidFill>
                  <a:srgbClr val="002060"/>
                </a:solidFill>
              </a:rPr>
              <a:t>1.</a:t>
            </a:r>
            <a:r>
              <a:rPr b="1" lang="en-US" sz="2200">
                <a:solidFill>
                  <a:srgbClr val="002060"/>
                </a:solidFill>
              </a:rPr>
              <a:t>No, ELM 651.2, VOL March 2021, Representation</a:t>
            </a:r>
            <a:br>
              <a:rPr lang="en-US" sz="2200">
                <a:solidFill>
                  <a:srgbClr val="002060"/>
                </a:solidFill>
              </a:rPr>
            </a:br>
            <a:br>
              <a:rPr lang="en-US" sz="2200">
                <a:solidFill>
                  <a:srgbClr val="002060"/>
                </a:solidFill>
              </a:rPr>
            </a:br>
            <a:r>
              <a:rPr b="1" lang="en-US" sz="2200">
                <a:solidFill>
                  <a:srgbClr val="002060"/>
                </a:solidFill>
              </a:rPr>
              <a:t>Subject to prohibitions regarding Executive and Administrative Schedule</a:t>
            </a:r>
            <a:br>
              <a:rPr b="1" lang="en-US" sz="2200">
                <a:solidFill>
                  <a:srgbClr val="002060"/>
                </a:solidFill>
              </a:rPr>
            </a:br>
            <a:r>
              <a:rPr b="1" lang="en-US" sz="2200">
                <a:solidFill>
                  <a:srgbClr val="002060"/>
                </a:solidFill>
              </a:rPr>
              <a:t>(EAS)/Craft representation, employees have free choice of representation.</a:t>
            </a:r>
            <a:br>
              <a:rPr b="1" lang="en-US" sz="2200">
                <a:solidFill>
                  <a:srgbClr val="002060"/>
                </a:solidFill>
              </a:rPr>
            </a:br>
            <a:r>
              <a:rPr b="1" lang="en-US" sz="2200">
                <a:solidFill>
                  <a:srgbClr val="002060"/>
                </a:solidFill>
              </a:rPr>
              <a:t>Representatives designated by employees, if postal employees and if</a:t>
            </a:r>
            <a:br>
              <a:rPr b="1" lang="en-US" sz="2200">
                <a:solidFill>
                  <a:srgbClr val="002060"/>
                </a:solidFill>
              </a:rPr>
            </a:br>
            <a:r>
              <a:rPr b="1" lang="en-US" sz="2200">
                <a:solidFill>
                  <a:srgbClr val="002060"/>
                </a:solidFill>
              </a:rPr>
              <a:t>otherwise in a duty status, are granted a reasonable amount of official time to</a:t>
            </a:r>
            <a:br>
              <a:rPr b="1" lang="en-US" sz="2200">
                <a:solidFill>
                  <a:srgbClr val="002060"/>
                </a:solidFill>
              </a:rPr>
            </a:br>
            <a:r>
              <a:rPr b="1" lang="en-US" sz="2200">
                <a:solidFill>
                  <a:srgbClr val="002060"/>
                </a:solidFill>
              </a:rPr>
              <a:t>respond to notices of proposed disciplinary action, to prepare for and</a:t>
            </a:r>
            <a:br>
              <a:rPr b="1" lang="en-US" sz="2200">
                <a:solidFill>
                  <a:srgbClr val="002060"/>
                </a:solidFill>
              </a:rPr>
            </a:br>
            <a:r>
              <a:rPr b="1" lang="en-US" sz="2200">
                <a:solidFill>
                  <a:srgbClr val="002060"/>
                </a:solidFill>
              </a:rPr>
              <a:t>represent the employee at a hearing held in accordance with 652.24, and/or</a:t>
            </a:r>
            <a:br>
              <a:rPr b="1" lang="en-US" sz="2200">
                <a:solidFill>
                  <a:srgbClr val="002060"/>
                </a:solidFill>
              </a:rPr>
            </a:br>
            <a:r>
              <a:rPr b="1" lang="en-US" sz="2200">
                <a:solidFill>
                  <a:srgbClr val="002060"/>
                </a:solidFill>
              </a:rPr>
              <a:t>to represent an employee who has appealed a letter of warning or</a:t>
            </a:r>
            <a:br>
              <a:rPr b="1" lang="en-US" sz="2200">
                <a:solidFill>
                  <a:srgbClr val="002060"/>
                </a:solidFill>
              </a:rPr>
            </a:br>
            <a:r>
              <a:rPr b="1" lang="en-US" sz="2200">
                <a:solidFill>
                  <a:srgbClr val="002060"/>
                </a:solidFill>
              </a:rPr>
              <a:t>emergency placement in a non duty status in accordance with 652.4.</a:t>
            </a:r>
            <a:br>
              <a:rPr b="1" lang="en-US" sz="2200">
                <a:solidFill>
                  <a:srgbClr val="002060"/>
                </a:solidFill>
              </a:rPr>
            </a:br>
            <a:r>
              <a:rPr b="1" lang="en-US" sz="2200">
                <a:solidFill>
                  <a:srgbClr val="002060"/>
                </a:solidFill>
              </a:rPr>
              <a:t>Employees covered under these provisions may request representation</a:t>
            </a:r>
            <a:br>
              <a:rPr b="1" lang="en-US" sz="2200">
                <a:solidFill>
                  <a:srgbClr val="002060"/>
                </a:solidFill>
              </a:rPr>
            </a:br>
            <a:r>
              <a:rPr b="1" lang="en-US" sz="2200">
                <a:solidFill>
                  <a:srgbClr val="002060"/>
                </a:solidFill>
              </a:rPr>
              <a:t>during investigative questioning if the employee has a reasonable belief</a:t>
            </a:r>
            <a:br>
              <a:rPr b="1" lang="en-US" sz="2200">
                <a:solidFill>
                  <a:srgbClr val="002060"/>
                </a:solidFill>
              </a:rPr>
            </a:br>
            <a:r>
              <a:rPr b="1" lang="en-US" sz="2200">
                <a:solidFill>
                  <a:srgbClr val="002060"/>
                </a:solidFill>
              </a:rPr>
              <a:t>disciplinary action may ensue.</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4" name="Shape 404"/>
        <p:cNvGrpSpPr/>
        <p:nvPr/>
      </p:nvGrpSpPr>
      <p:grpSpPr>
        <a:xfrm>
          <a:off x="0" y="0"/>
          <a:ext cx="0" cy="0"/>
          <a:chOff x="0" y="0"/>
          <a:chExt cx="0" cy="0"/>
        </a:xfrm>
      </p:grpSpPr>
      <p:sp>
        <p:nvSpPr>
          <p:cNvPr id="405" name="Google Shape;405;p23"/>
          <p:cNvSpPr txBox="1"/>
          <p:nvPr>
            <p:ph type="title"/>
          </p:nvPr>
        </p:nvSpPr>
        <p:spPr>
          <a:xfrm>
            <a:off x="838200" y="365125"/>
            <a:ext cx="10515600" cy="6117318"/>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002060"/>
              </a:buClr>
              <a:buSzPts val="4400"/>
              <a:buFont typeface="Arial"/>
              <a:buNone/>
            </a:pPr>
            <a:r>
              <a:rPr lang="en-US">
                <a:solidFill>
                  <a:srgbClr val="002060"/>
                </a:solidFill>
              </a:rPr>
              <a:t>What should I do if the OIG or USPIS show up and want to interview me?</a:t>
            </a:r>
            <a:br>
              <a:rPr lang="en-US">
                <a:solidFill>
                  <a:srgbClr val="002060"/>
                </a:solidFill>
              </a:rPr>
            </a:br>
            <a:br>
              <a:rPr lang="en-US">
                <a:solidFill>
                  <a:srgbClr val="002060"/>
                </a:solidFill>
              </a:rPr>
            </a:br>
            <a:r>
              <a:rPr lang="en-US" sz="2000">
                <a:solidFill>
                  <a:srgbClr val="002060"/>
                </a:solidFill>
              </a:rPr>
              <a:t>You should immediately read them the following:</a:t>
            </a:r>
            <a:br>
              <a:rPr lang="en-US" sz="2000">
                <a:solidFill>
                  <a:srgbClr val="002060"/>
                </a:solidFill>
              </a:rPr>
            </a:br>
            <a:br>
              <a:rPr lang="en-US" sz="2000">
                <a:solidFill>
                  <a:srgbClr val="002060"/>
                </a:solidFill>
              </a:rPr>
            </a:br>
            <a:r>
              <a:rPr b="1" i="1" lang="en-US" sz="2200">
                <a:solidFill>
                  <a:srgbClr val="002060"/>
                </a:solidFill>
              </a:rPr>
              <a:t>I request the presence of my UPMA representative. If I am a suspect in a criminal matter, please do advise me. If so, I wish to contact my representative. If I am under arrest, I request you to so advise me and to inform me of the reason or reasons. I will not resist an arrest. I do not consent to a search of my person or property. However, O will not physically resist or obstruct such a search. If you have a search warrant, I request to see it at this time. I will cooperate with you fully, but I do not waive any of my rights, including my right to remain silent. I will not sign a waiver-of-rights form, not admit or deny any allegations, nor make any written or oral statements unless my attorney and/or a UPMA representative are personally present and so advise me.</a:t>
            </a:r>
            <a:endParaRPr sz="2200">
              <a:solidFill>
                <a:srgbClr val="002060"/>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9" name="Shape 409"/>
        <p:cNvGrpSpPr/>
        <p:nvPr/>
      </p:nvGrpSpPr>
      <p:grpSpPr>
        <a:xfrm>
          <a:off x="0" y="0"/>
          <a:ext cx="0" cy="0"/>
          <a:chOff x="0" y="0"/>
          <a:chExt cx="0" cy="0"/>
        </a:xfrm>
      </p:grpSpPr>
      <p:sp>
        <p:nvSpPr>
          <p:cNvPr id="410" name="Google Shape;410;p26"/>
          <p:cNvSpPr txBox="1"/>
          <p:nvPr>
            <p:ph type="title"/>
          </p:nvPr>
        </p:nvSpPr>
        <p:spPr>
          <a:xfrm>
            <a:off x="838200" y="365125"/>
            <a:ext cx="10515600" cy="6019346"/>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002060"/>
              </a:buClr>
              <a:buSzPts val="4400"/>
              <a:buFont typeface="Arial"/>
              <a:buNone/>
            </a:pPr>
            <a:r>
              <a:rPr lang="en-US">
                <a:solidFill>
                  <a:srgbClr val="002060"/>
                </a:solidFill>
              </a:rPr>
              <a:t>Do I have to cooperate with a postal investigation?</a:t>
            </a:r>
            <a:br>
              <a:rPr lang="en-US">
                <a:solidFill>
                  <a:srgbClr val="002060"/>
                </a:solidFill>
              </a:rPr>
            </a:br>
            <a:br>
              <a:rPr lang="en-US">
                <a:solidFill>
                  <a:srgbClr val="002060"/>
                </a:solidFill>
              </a:rPr>
            </a:br>
            <a:r>
              <a:rPr b="1" lang="en-US" sz="2000">
                <a:solidFill>
                  <a:srgbClr val="002060"/>
                </a:solidFill>
              </a:rPr>
              <a:t>Yes, ELM 50 665.3, March 2021</a:t>
            </a:r>
            <a:br>
              <a:rPr b="1" lang="en-US" sz="2000">
                <a:solidFill>
                  <a:srgbClr val="002060"/>
                </a:solidFill>
              </a:rPr>
            </a:br>
            <a:br>
              <a:rPr b="1" lang="en-US" sz="2000">
                <a:solidFill>
                  <a:srgbClr val="002060"/>
                </a:solidFill>
              </a:rPr>
            </a:br>
            <a:r>
              <a:rPr b="1" lang="en-US" sz="2000">
                <a:solidFill>
                  <a:srgbClr val="002060"/>
                </a:solidFill>
              </a:rPr>
              <a:t>Employees must cooperate in any postal investigation, including Office of Inspector General Investigations</a:t>
            </a:r>
            <a:br>
              <a:rPr b="1" lang="en-US" sz="2000"/>
            </a:br>
            <a:endParaRPr b="1"/>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4" name="Shape 414"/>
        <p:cNvGrpSpPr/>
        <p:nvPr/>
      </p:nvGrpSpPr>
      <p:grpSpPr>
        <a:xfrm>
          <a:off x="0" y="0"/>
          <a:ext cx="0" cy="0"/>
          <a:chOff x="0" y="0"/>
          <a:chExt cx="0" cy="0"/>
        </a:xfrm>
      </p:grpSpPr>
      <p:sp>
        <p:nvSpPr>
          <p:cNvPr id="415" name="Google Shape;415;g3030dc97ff0_1_8"/>
          <p:cNvSpPr txBox="1"/>
          <p:nvPr/>
        </p:nvSpPr>
        <p:spPr>
          <a:xfrm>
            <a:off x="1721708" y="1548714"/>
            <a:ext cx="8056500" cy="28014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8800"/>
              <a:buFont typeface="Arial"/>
              <a:buNone/>
            </a:pPr>
            <a:r>
              <a:t/>
            </a:r>
            <a:endParaRPr b="0" i="0" sz="8800" u="none" cap="none" strike="noStrike">
              <a:solidFill>
                <a:srgbClr val="C00000"/>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8800"/>
              <a:buFont typeface="Arial"/>
              <a:buNone/>
            </a:pPr>
            <a:r>
              <a:rPr b="0" i="0" lang="en-US" sz="8800" u="none" cap="none" strike="noStrike">
                <a:solidFill>
                  <a:srgbClr val="C00000"/>
                </a:solidFill>
                <a:latin typeface="Calibri"/>
                <a:ea typeface="Calibri"/>
                <a:cs typeface="Calibri"/>
                <a:sym typeface="Calibri"/>
              </a:rPr>
              <a:t>Questions??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g2f8427a8e8e_0_25"/>
          <p:cNvSpPr txBox="1"/>
          <p:nvPr/>
        </p:nvSpPr>
        <p:spPr>
          <a:xfrm>
            <a:off x="1721708" y="1548714"/>
            <a:ext cx="8056500" cy="28014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8800"/>
              <a:buFont typeface="Arial"/>
              <a:buNone/>
            </a:pPr>
            <a:r>
              <a:t/>
            </a:r>
            <a:endParaRPr b="0" i="0" sz="8800" u="none" cap="none" strike="noStrike">
              <a:solidFill>
                <a:srgbClr val="C00000"/>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8800"/>
              <a:buFont typeface="Arial"/>
              <a:buNone/>
            </a:pPr>
            <a:r>
              <a:rPr b="0" i="0" lang="en-US" sz="8800" u="none" cap="none" strike="noStrike">
                <a:solidFill>
                  <a:srgbClr val="C00000"/>
                </a:solidFill>
                <a:latin typeface="Calibri"/>
                <a:ea typeface="Calibri"/>
                <a:cs typeface="Calibri"/>
                <a:sym typeface="Calibri"/>
              </a:rPr>
              <a:t>Questions??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5"/>
          <p:cNvSpPr txBox="1"/>
          <p:nvPr>
            <p:ph type="title"/>
          </p:nvPr>
        </p:nvSpPr>
        <p:spPr>
          <a:xfrm>
            <a:off x="838200" y="365126"/>
            <a:ext cx="10515600" cy="110944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C00000"/>
              </a:buClr>
              <a:buSzPts val="4400"/>
              <a:buFont typeface="Arial"/>
              <a:buNone/>
            </a:pPr>
            <a:r>
              <a:rPr lang="en-US">
                <a:solidFill>
                  <a:srgbClr val="C00000"/>
                </a:solidFill>
              </a:rPr>
              <a:t>Roles during II / PDI</a:t>
            </a:r>
            <a:endParaRPr/>
          </a:p>
        </p:txBody>
      </p:sp>
      <p:sp>
        <p:nvSpPr>
          <p:cNvPr id="189" name="Google Shape;189;p5"/>
          <p:cNvSpPr txBox="1"/>
          <p:nvPr/>
        </p:nvSpPr>
        <p:spPr>
          <a:xfrm>
            <a:off x="708454" y="1474574"/>
            <a:ext cx="10775100" cy="5756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400"/>
              <a:buFont typeface="Arial"/>
              <a:buNone/>
            </a:pPr>
            <a:r>
              <a:rPr b="0" i="0" lang="en-US" sz="3000" u="none" cap="none" strike="noStrike">
                <a:solidFill>
                  <a:srgbClr val="002060"/>
                </a:solidFill>
                <a:latin typeface="Calibri"/>
                <a:ea typeface="Calibri"/>
                <a:cs typeface="Calibri"/>
                <a:sym typeface="Calibri"/>
              </a:rPr>
              <a:t>Representative:</a:t>
            </a:r>
            <a:endParaRPr b="0" i="0" sz="20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3000"/>
              <a:buFont typeface="Arial"/>
              <a:buNone/>
            </a:pPr>
            <a:r>
              <a:t/>
            </a:r>
            <a:endParaRPr b="0" i="0" sz="3000" u="none" cap="none" strike="noStrike">
              <a:solidFill>
                <a:srgbClr val="002060"/>
              </a:solidFill>
              <a:latin typeface="Calibri"/>
              <a:ea typeface="Calibri"/>
              <a:cs typeface="Calibri"/>
              <a:sym typeface="Calibri"/>
            </a:endParaRPr>
          </a:p>
          <a:p>
            <a:pPr indent="-285750" lvl="0" marL="285750" marR="0" rtl="0" algn="l">
              <a:lnSpc>
                <a:spcPct val="100000"/>
              </a:lnSpc>
              <a:spcBef>
                <a:spcPts val="0"/>
              </a:spcBef>
              <a:spcAft>
                <a:spcPts val="0"/>
              </a:spcAft>
              <a:buClr>
                <a:srgbClr val="002060"/>
              </a:buClr>
              <a:buSzPts val="3000"/>
              <a:buFont typeface="Arial"/>
              <a:buChar char="•"/>
            </a:pPr>
            <a:r>
              <a:rPr b="0" i="0" lang="en-US" sz="3000" u="none" cap="none" strike="noStrike">
                <a:solidFill>
                  <a:srgbClr val="002060"/>
                </a:solidFill>
                <a:latin typeface="Calibri"/>
                <a:ea typeface="Calibri"/>
                <a:cs typeface="Calibri"/>
                <a:sym typeface="Calibri"/>
              </a:rPr>
              <a:t>The role of the Member Representative is to assist the Member to understand the procedures and guide them through the process.</a:t>
            </a:r>
            <a:endParaRPr b="0" i="0" sz="20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3000"/>
              <a:buFont typeface="Arial"/>
              <a:buNone/>
            </a:pPr>
            <a:r>
              <a:t/>
            </a:r>
            <a:endParaRPr b="0" i="0" sz="3000" u="none" cap="none" strike="noStrike">
              <a:solidFill>
                <a:srgbClr val="002060"/>
              </a:solidFill>
              <a:latin typeface="Calibri"/>
              <a:ea typeface="Calibri"/>
              <a:cs typeface="Calibri"/>
              <a:sym typeface="Calibri"/>
            </a:endParaRPr>
          </a:p>
          <a:p>
            <a:pPr indent="-285750" lvl="0" marL="285750" marR="0" rtl="0" algn="l">
              <a:lnSpc>
                <a:spcPct val="100000"/>
              </a:lnSpc>
              <a:spcBef>
                <a:spcPts val="0"/>
              </a:spcBef>
              <a:spcAft>
                <a:spcPts val="0"/>
              </a:spcAft>
              <a:buClr>
                <a:srgbClr val="002060"/>
              </a:buClr>
              <a:buSzPts val="3000"/>
              <a:buFont typeface="Arial"/>
              <a:buChar char="•"/>
            </a:pPr>
            <a:r>
              <a:rPr b="0" i="0" lang="en-US" sz="3000" u="none" cap="none" strike="noStrike">
                <a:solidFill>
                  <a:srgbClr val="002060"/>
                </a:solidFill>
                <a:latin typeface="Calibri"/>
                <a:ea typeface="Calibri"/>
                <a:cs typeface="Calibri"/>
                <a:sym typeface="Calibri"/>
              </a:rPr>
              <a:t>Supporting the Member is a very integral part of a successful Investigative Interview.  If possible meet with the Member 15 minutes prior to the interview.</a:t>
            </a:r>
            <a:endParaRPr b="0" i="0" sz="20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3000"/>
              <a:buFont typeface="Arial"/>
              <a:buNone/>
            </a:pPr>
            <a:r>
              <a:t/>
            </a:r>
            <a:endParaRPr b="0" i="0" sz="3000" u="none" cap="none" strike="noStrike">
              <a:solidFill>
                <a:srgbClr val="002060"/>
              </a:solidFill>
              <a:latin typeface="Calibri"/>
              <a:ea typeface="Calibri"/>
              <a:cs typeface="Calibri"/>
              <a:sym typeface="Calibri"/>
            </a:endParaRPr>
          </a:p>
          <a:p>
            <a:pPr indent="-285750" lvl="0" marL="285750" marR="0" rtl="0" algn="l">
              <a:lnSpc>
                <a:spcPct val="100000"/>
              </a:lnSpc>
              <a:spcBef>
                <a:spcPts val="0"/>
              </a:spcBef>
              <a:spcAft>
                <a:spcPts val="0"/>
              </a:spcAft>
              <a:buClr>
                <a:srgbClr val="002060"/>
              </a:buClr>
              <a:buSzPts val="3000"/>
              <a:buFont typeface="Arial"/>
              <a:buChar char="•"/>
            </a:pPr>
            <a:r>
              <a:rPr b="0" i="0" lang="en-US" sz="3000" u="none" cap="none" strike="noStrike">
                <a:solidFill>
                  <a:srgbClr val="002060"/>
                </a:solidFill>
                <a:latin typeface="Calibri"/>
                <a:ea typeface="Calibri"/>
                <a:cs typeface="Calibri"/>
                <a:sym typeface="Calibri"/>
              </a:rPr>
              <a:t>If the Member has previous discipline ask for a copy of their discipline and a copy of their E-OPF.</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2060"/>
              </a:solidFill>
              <a:latin typeface="Calibri"/>
              <a:ea typeface="Calibri"/>
              <a:cs typeface="Calibri"/>
              <a:sym typeface="Calibri"/>
            </a:endParaRPr>
          </a:p>
          <a:p>
            <a:pPr indent="0" lvl="0" marL="45720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g2f8427a8e8e_0_0"/>
          <p:cNvSpPr txBox="1"/>
          <p:nvPr>
            <p:ph type="title"/>
          </p:nvPr>
        </p:nvSpPr>
        <p:spPr>
          <a:xfrm>
            <a:off x="838200" y="365126"/>
            <a:ext cx="10515600" cy="11094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C00000"/>
              </a:buClr>
              <a:buSzPts val="4400"/>
              <a:buFont typeface="Arial"/>
              <a:buNone/>
            </a:pPr>
            <a:r>
              <a:rPr lang="en-US">
                <a:solidFill>
                  <a:srgbClr val="C00000"/>
                </a:solidFill>
              </a:rPr>
              <a:t>Roles during II / PDI</a:t>
            </a:r>
            <a:endParaRPr/>
          </a:p>
        </p:txBody>
      </p:sp>
      <p:sp>
        <p:nvSpPr>
          <p:cNvPr id="195" name="Google Shape;195;g2f8427a8e8e_0_0"/>
          <p:cNvSpPr txBox="1"/>
          <p:nvPr/>
        </p:nvSpPr>
        <p:spPr>
          <a:xfrm>
            <a:off x="578700" y="1474524"/>
            <a:ext cx="10775100" cy="5110200"/>
          </a:xfrm>
          <a:prstGeom prst="rect">
            <a:avLst/>
          </a:prstGeom>
          <a:noFill/>
          <a:ln>
            <a:noFill/>
          </a:ln>
        </p:spPr>
        <p:txBody>
          <a:bodyPr anchorCtr="0" anchor="t" bIns="45700" lIns="91425" spcFirstLastPara="1" rIns="91425" wrap="square" tIns="45700">
            <a:spAutoFit/>
          </a:bodyPr>
          <a:lstStyle/>
          <a:p>
            <a:pPr indent="0" lvl="0" marL="45720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206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rPr b="0" i="0" lang="en-US" sz="3200" u="none" cap="none" strike="noStrike">
                <a:solidFill>
                  <a:srgbClr val="002060"/>
                </a:solidFill>
                <a:latin typeface="Calibri"/>
                <a:ea typeface="Calibri"/>
                <a:cs typeface="Calibri"/>
                <a:sym typeface="Calibri"/>
              </a:rPr>
              <a:t>Member:</a:t>
            </a:r>
            <a:endParaRPr b="0" i="0" sz="22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3200"/>
              <a:buFont typeface="Arial"/>
              <a:buNone/>
            </a:pPr>
            <a:r>
              <a:t/>
            </a:r>
            <a:endParaRPr b="0" i="0" sz="3200" u="none" cap="none" strike="noStrike">
              <a:solidFill>
                <a:srgbClr val="002060"/>
              </a:solidFill>
              <a:latin typeface="Calibri"/>
              <a:ea typeface="Calibri"/>
              <a:cs typeface="Calibri"/>
              <a:sym typeface="Calibri"/>
            </a:endParaRPr>
          </a:p>
          <a:p>
            <a:pPr indent="-285750" lvl="0" marL="285750" marR="0" rtl="0" algn="l">
              <a:lnSpc>
                <a:spcPct val="100000"/>
              </a:lnSpc>
              <a:spcBef>
                <a:spcPts val="0"/>
              </a:spcBef>
              <a:spcAft>
                <a:spcPts val="0"/>
              </a:spcAft>
              <a:buClr>
                <a:srgbClr val="002060"/>
              </a:buClr>
              <a:buSzPts val="3200"/>
              <a:buFont typeface="Arial"/>
              <a:buChar char="•"/>
            </a:pPr>
            <a:r>
              <a:rPr b="0" i="0" lang="en-US" sz="3200" u="none" cap="none" strike="noStrike">
                <a:solidFill>
                  <a:srgbClr val="002060"/>
                </a:solidFill>
                <a:latin typeface="Calibri"/>
                <a:ea typeface="Calibri"/>
                <a:cs typeface="Calibri"/>
                <a:sym typeface="Calibri"/>
              </a:rPr>
              <a:t>The role of the Member is to be truthful in answering questions.</a:t>
            </a:r>
            <a:endParaRPr b="0" i="0" sz="22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3200"/>
              <a:buFont typeface="Arial"/>
              <a:buNone/>
            </a:pPr>
            <a:r>
              <a:t/>
            </a:r>
            <a:endParaRPr b="0" i="0" sz="3200" u="none" cap="none" strike="noStrike">
              <a:solidFill>
                <a:srgbClr val="002060"/>
              </a:solidFill>
              <a:latin typeface="Calibri"/>
              <a:ea typeface="Calibri"/>
              <a:cs typeface="Calibri"/>
              <a:sym typeface="Calibri"/>
            </a:endParaRPr>
          </a:p>
          <a:p>
            <a:pPr indent="-285750" lvl="0" marL="285750" marR="0" rtl="0" algn="l">
              <a:lnSpc>
                <a:spcPct val="100000"/>
              </a:lnSpc>
              <a:spcBef>
                <a:spcPts val="0"/>
              </a:spcBef>
              <a:spcAft>
                <a:spcPts val="0"/>
              </a:spcAft>
              <a:buClr>
                <a:srgbClr val="002060"/>
              </a:buClr>
              <a:buSzPts val="3200"/>
              <a:buFont typeface="Arial"/>
              <a:buChar char="•"/>
            </a:pPr>
            <a:r>
              <a:rPr b="0" i="0" lang="en-US" sz="3200" u="none" cap="none" strike="noStrike">
                <a:solidFill>
                  <a:srgbClr val="002060"/>
                </a:solidFill>
                <a:latin typeface="Calibri"/>
                <a:ea typeface="Calibri"/>
                <a:cs typeface="Calibri"/>
                <a:sym typeface="Calibri"/>
              </a:rPr>
              <a:t>Remain Calm and relaxed.</a:t>
            </a:r>
            <a:endParaRPr b="0" i="0" sz="22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3200"/>
              <a:buFont typeface="Arial"/>
              <a:buNone/>
            </a:pPr>
            <a:r>
              <a:t/>
            </a:r>
            <a:endParaRPr b="0" i="0" sz="3200" u="none" cap="none" strike="noStrike">
              <a:solidFill>
                <a:srgbClr val="002060"/>
              </a:solidFill>
              <a:latin typeface="Calibri"/>
              <a:ea typeface="Calibri"/>
              <a:cs typeface="Calibri"/>
              <a:sym typeface="Calibri"/>
            </a:endParaRPr>
          </a:p>
          <a:p>
            <a:pPr indent="-285750" lvl="0" marL="285750" marR="0" rtl="0" algn="l">
              <a:lnSpc>
                <a:spcPct val="100000"/>
              </a:lnSpc>
              <a:spcBef>
                <a:spcPts val="0"/>
              </a:spcBef>
              <a:spcAft>
                <a:spcPts val="0"/>
              </a:spcAft>
              <a:buClr>
                <a:srgbClr val="002060"/>
              </a:buClr>
              <a:buSzPts val="3200"/>
              <a:buFont typeface="Arial"/>
              <a:buChar char="•"/>
            </a:pPr>
            <a:r>
              <a:rPr b="0" i="0" lang="en-US" sz="3200" u="none" cap="none" strike="noStrike">
                <a:solidFill>
                  <a:srgbClr val="002060"/>
                </a:solidFill>
                <a:latin typeface="Calibri"/>
                <a:ea typeface="Calibri"/>
                <a:cs typeface="Calibri"/>
                <a:sym typeface="Calibri"/>
              </a:rPr>
              <a:t>Use the Investigative Interview to tell their side of the issue or to improve performance and correct deficiencies if needed.</a:t>
            </a:r>
            <a:endParaRPr b="0" i="0" sz="2200" u="none" cap="none" strike="noStrik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g2f8427a8e8e_0_84"/>
          <p:cNvSpPr txBox="1"/>
          <p:nvPr>
            <p:ph type="title"/>
          </p:nvPr>
        </p:nvSpPr>
        <p:spPr>
          <a:xfrm>
            <a:off x="755821" y="2660"/>
            <a:ext cx="10515600" cy="13257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C00000"/>
              </a:buClr>
              <a:buSzPts val="4400"/>
              <a:buFont typeface="Arial"/>
              <a:buNone/>
            </a:pPr>
            <a:r>
              <a:rPr lang="en-US">
                <a:solidFill>
                  <a:srgbClr val="C00000"/>
                </a:solidFill>
              </a:rPr>
              <a:t>Investigative Interview / PDI</a:t>
            </a:r>
            <a:endParaRPr/>
          </a:p>
        </p:txBody>
      </p:sp>
      <p:sp>
        <p:nvSpPr>
          <p:cNvPr id="201" name="Google Shape;201;g2f8427a8e8e_0_84"/>
          <p:cNvSpPr txBox="1"/>
          <p:nvPr/>
        </p:nvSpPr>
        <p:spPr>
          <a:xfrm>
            <a:off x="650800" y="1091225"/>
            <a:ext cx="11055300" cy="5725800"/>
          </a:xfrm>
          <a:prstGeom prst="rect">
            <a:avLst/>
          </a:prstGeom>
          <a:noFill/>
          <a:ln>
            <a:noFill/>
          </a:ln>
        </p:spPr>
        <p:txBody>
          <a:bodyPr anchorCtr="0" anchor="t" bIns="45700" lIns="91425" spcFirstLastPara="1" rIns="91425" wrap="square" tIns="45700">
            <a:spAutoFit/>
          </a:bodyPr>
          <a:lstStyle/>
          <a:p>
            <a:pPr indent="0" lvl="0" marL="45720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2800"/>
              <a:buFont typeface="Arial"/>
              <a:buNone/>
            </a:pPr>
            <a:r>
              <a:t/>
            </a:r>
            <a:endParaRPr b="0" i="0" sz="2800" u="none" cap="none" strike="noStrike">
              <a:solidFill>
                <a:srgbClr val="002060"/>
              </a:solidFill>
              <a:latin typeface="Calibri"/>
              <a:ea typeface="Calibri"/>
              <a:cs typeface="Calibri"/>
              <a:sym typeface="Calibri"/>
            </a:endParaRPr>
          </a:p>
          <a:p>
            <a:pPr indent="-285750" lvl="0" marL="285750" marR="0" rtl="0" algn="l">
              <a:lnSpc>
                <a:spcPct val="100000"/>
              </a:lnSpc>
              <a:spcBef>
                <a:spcPts val="0"/>
              </a:spcBef>
              <a:spcAft>
                <a:spcPts val="0"/>
              </a:spcAft>
              <a:buClr>
                <a:srgbClr val="002060"/>
              </a:buClr>
              <a:buSzPts val="3000"/>
              <a:buFont typeface="Arial"/>
              <a:buChar char="•"/>
            </a:pPr>
            <a:r>
              <a:rPr b="0" i="0" lang="en-US" sz="3000" u="none" cap="none" strike="noStrike">
                <a:solidFill>
                  <a:srgbClr val="002060"/>
                </a:solidFill>
                <a:latin typeface="Calibri"/>
                <a:ea typeface="Calibri"/>
                <a:cs typeface="Calibri"/>
                <a:sym typeface="Calibri"/>
              </a:rPr>
              <a:t>Member or Member Representative should ask disciplining manager what the interview is about.</a:t>
            </a:r>
            <a:endParaRPr b="0" i="0" sz="26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3000"/>
              <a:buFont typeface="Arial"/>
              <a:buNone/>
            </a:pPr>
            <a:r>
              <a:t/>
            </a:r>
            <a:endParaRPr b="0" i="0" sz="3000" u="none" cap="none" strike="noStrike">
              <a:solidFill>
                <a:srgbClr val="002060"/>
              </a:solidFill>
              <a:latin typeface="Calibri"/>
              <a:ea typeface="Calibri"/>
              <a:cs typeface="Calibri"/>
              <a:sym typeface="Calibri"/>
            </a:endParaRPr>
          </a:p>
          <a:p>
            <a:pPr indent="-285750" lvl="0" marL="285750" marR="0" rtl="0" algn="l">
              <a:lnSpc>
                <a:spcPct val="100000"/>
              </a:lnSpc>
              <a:spcBef>
                <a:spcPts val="0"/>
              </a:spcBef>
              <a:spcAft>
                <a:spcPts val="0"/>
              </a:spcAft>
              <a:buClr>
                <a:srgbClr val="002060"/>
              </a:buClr>
              <a:buSzPts val="3000"/>
              <a:buFont typeface="Arial"/>
              <a:buChar char="•"/>
            </a:pPr>
            <a:r>
              <a:rPr b="0" i="0" lang="en-US" sz="3000" u="none" cap="none" strike="noStrike">
                <a:solidFill>
                  <a:srgbClr val="002060"/>
                </a:solidFill>
                <a:latin typeface="Calibri"/>
                <a:ea typeface="Calibri"/>
                <a:cs typeface="Calibri"/>
                <a:sym typeface="Calibri"/>
              </a:rPr>
              <a:t>Ask for copies of the questions.  Not always granted!</a:t>
            </a:r>
            <a:endParaRPr b="0" i="0" sz="26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3000"/>
              <a:buFont typeface="Arial"/>
              <a:buNone/>
            </a:pPr>
            <a:r>
              <a:t/>
            </a:r>
            <a:endParaRPr b="0" i="0" sz="3000" u="none" cap="none" strike="noStrike">
              <a:solidFill>
                <a:srgbClr val="002060"/>
              </a:solidFill>
              <a:latin typeface="Calibri"/>
              <a:ea typeface="Calibri"/>
              <a:cs typeface="Calibri"/>
              <a:sym typeface="Calibri"/>
            </a:endParaRPr>
          </a:p>
          <a:p>
            <a:pPr indent="-285750" lvl="0" marL="285750" marR="0" rtl="0" algn="l">
              <a:lnSpc>
                <a:spcPct val="100000"/>
              </a:lnSpc>
              <a:spcBef>
                <a:spcPts val="0"/>
              </a:spcBef>
              <a:spcAft>
                <a:spcPts val="0"/>
              </a:spcAft>
              <a:buClr>
                <a:srgbClr val="002060"/>
              </a:buClr>
              <a:buSzPts val="3000"/>
              <a:buFont typeface="Arial"/>
              <a:buChar char="•"/>
            </a:pPr>
            <a:r>
              <a:rPr b="0" i="0" lang="en-US" sz="3000" u="none" cap="none" strike="noStrike">
                <a:solidFill>
                  <a:srgbClr val="002060"/>
                </a:solidFill>
                <a:latin typeface="Calibri"/>
                <a:ea typeface="Calibri"/>
                <a:cs typeface="Calibri"/>
                <a:sym typeface="Calibri"/>
              </a:rPr>
              <a:t>Member should answer questions to the best of his/her knowledge.</a:t>
            </a:r>
            <a:endParaRPr b="0" i="0" sz="26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3000"/>
              <a:buFont typeface="Arial"/>
              <a:buNone/>
            </a:pPr>
            <a:r>
              <a:t/>
            </a:r>
            <a:endParaRPr b="0" i="0" sz="3000" u="none" cap="none" strike="noStrike">
              <a:solidFill>
                <a:srgbClr val="002060"/>
              </a:solidFill>
              <a:latin typeface="Calibri"/>
              <a:ea typeface="Calibri"/>
              <a:cs typeface="Calibri"/>
              <a:sym typeface="Calibri"/>
            </a:endParaRPr>
          </a:p>
          <a:p>
            <a:pPr indent="-285750" lvl="0" marL="285750" marR="0" rtl="0" algn="l">
              <a:lnSpc>
                <a:spcPct val="100000"/>
              </a:lnSpc>
              <a:spcBef>
                <a:spcPts val="0"/>
              </a:spcBef>
              <a:spcAft>
                <a:spcPts val="0"/>
              </a:spcAft>
              <a:buClr>
                <a:srgbClr val="002060"/>
              </a:buClr>
              <a:buSzPts val="3000"/>
              <a:buFont typeface="Arial"/>
              <a:buChar char="•"/>
            </a:pPr>
            <a:r>
              <a:rPr b="0" i="0" lang="en-US" sz="3000" u="none" cap="none" strike="noStrike">
                <a:solidFill>
                  <a:srgbClr val="002060"/>
                </a:solidFill>
                <a:latin typeface="Calibri"/>
                <a:ea typeface="Calibri"/>
                <a:cs typeface="Calibri"/>
                <a:sym typeface="Calibri"/>
              </a:rPr>
              <a:t>Do not provide more information than is requested.</a:t>
            </a:r>
            <a:endParaRPr b="0" i="0" sz="26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3000"/>
              <a:buFont typeface="Arial"/>
              <a:buNone/>
            </a:pPr>
            <a:r>
              <a:t/>
            </a:r>
            <a:endParaRPr b="0" i="0" sz="3000" u="none" cap="none" strike="noStrike">
              <a:solidFill>
                <a:srgbClr val="002060"/>
              </a:solidFill>
              <a:latin typeface="Calibri"/>
              <a:ea typeface="Calibri"/>
              <a:cs typeface="Calibri"/>
              <a:sym typeface="Calibri"/>
            </a:endParaRPr>
          </a:p>
          <a:p>
            <a:pPr indent="-285750" lvl="0" marL="285750" marR="0" rtl="0" algn="l">
              <a:lnSpc>
                <a:spcPct val="100000"/>
              </a:lnSpc>
              <a:spcBef>
                <a:spcPts val="0"/>
              </a:spcBef>
              <a:spcAft>
                <a:spcPts val="0"/>
              </a:spcAft>
              <a:buClr>
                <a:srgbClr val="002060"/>
              </a:buClr>
              <a:buSzPts val="3000"/>
              <a:buFont typeface="Arial"/>
              <a:buChar char="•"/>
            </a:pPr>
            <a:r>
              <a:rPr b="0" i="0" lang="en-US" sz="3000" u="none" cap="none" strike="noStrike">
                <a:solidFill>
                  <a:srgbClr val="002060"/>
                </a:solidFill>
                <a:latin typeface="Calibri"/>
                <a:ea typeface="Calibri"/>
                <a:cs typeface="Calibri"/>
                <a:sym typeface="Calibri"/>
              </a:rPr>
              <a:t>Member answers should be short and precise but not evasive.</a:t>
            </a:r>
            <a:endParaRPr b="0" i="0" sz="26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6"/>
          <p:cNvSpPr txBox="1"/>
          <p:nvPr>
            <p:ph type="title"/>
          </p:nvPr>
        </p:nvSpPr>
        <p:spPr>
          <a:xfrm>
            <a:off x="755821" y="2660"/>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C00000"/>
              </a:buClr>
              <a:buSzPts val="4400"/>
              <a:buFont typeface="Arial"/>
              <a:buNone/>
            </a:pPr>
            <a:r>
              <a:rPr lang="en-US">
                <a:solidFill>
                  <a:srgbClr val="C00000"/>
                </a:solidFill>
              </a:rPr>
              <a:t>Investigative Interview / PDI</a:t>
            </a:r>
            <a:endParaRPr/>
          </a:p>
        </p:txBody>
      </p:sp>
      <p:sp>
        <p:nvSpPr>
          <p:cNvPr id="207" name="Google Shape;207;p6"/>
          <p:cNvSpPr txBox="1"/>
          <p:nvPr/>
        </p:nvSpPr>
        <p:spPr>
          <a:xfrm>
            <a:off x="650789" y="1091223"/>
            <a:ext cx="11055300" cy="5664300"/>
          </a:xfrm>
          <a:prstGeom prst="rect">
            <a:avLst/>
          </a:prstGeom>
          <a:noFill/>
          <a:ln>
            <a:noFill/>
          </a:ln>
        </p:spPr>
        <p:txBody>
          <a:bodyPr anchorCtr="0" anchor="t" bIns="45700" lIns="91425" spcFirstLastPara="1" rIns="91425" wrap="square" tIns="45700">
            <a:spAutoFit/>
          </a:bodyPr>
          <a:lstStyle/>
          <a:p>
            <a:pPr indent="-285750" lvl="0" marL="285750" marR="0" rtl="0" algn="l">
              <a:lnSpc>
                <a:spcPct val="100000"/>
              </a:lnSpc>
              <a:spcBef>
                <a:spcPts val="0"/>
              </a:spcBef>
              <a:spcAft>
                <a:spcPts val="0"/>
              </a:spcAft>
              <a:buClr>
                <a:srgbClr val="002060"/>
              </a:buClr>
              <a:buSzPts val="2900"/>
              <a:buFont typeface="Arial"/>
              <a:buChar char="•"/>
            </a:pPr>
            <a:r>
              <a:rPr b="0" i="0" lang="en-US" sz="2900" u="none" cap="none" strike="noStrike">
                <a:solidFill>
                  <a:srgbClr val="002060"/>
                </a:solidFill>
                <a:latin typeface="Calibri"/>
                <a:ea typeface="Calibri"/>
                <a:cs typeface="Calibri"/>
                <a:sym typeface="Calibri"/>
              </a:rPr>
              <a:t>The Interview may be done in person or over the phone.  </a:t>
            </a:r>
            <a:endParaRPr b="0" i="0" sz="25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2900"/>
              <a:buFont typeface="Arial"/>
              <a:buNone/>
            </a:pPr>
            <a:r>
              <a:t/>
            </a:r>
            <a:endParaRPr b="0" i="0" sz="2900" u="none" cap="none" strike="noStrike">
              <a:solidFill>
                <a:srgbClr val="002060"/>
              </a:solidFill>
              <a:latin typeface="Calibri"/>
              <a:ea typeface="Calibri"/>
              <a:cs typeface="Calibri"/>
              <a:sym typeface="Calibri"/>
            </a:endParaRPr>
          </a:p>
          <a:p>
            <a:pPr indent="-285750" lvl="0" marL="285750" marR="0" rtl="0" algn="l">
              <a:lnSpc>
                <a:spcPct val="100000"/>
              </a:lnSpc>
              <a:spcBef>
                <a:spcPts val="0"/>
              </a:spcBef>
              <a:spcAft>
                <a:spcPts val="0"/>
              </a:spcAft>
              <a:buClr>
                <a:srgbClr val="002060"/>
              </a:buClr>
              <a:buSzPts val="2900"/>
              <a:buFont typeface="Arial"/>
              <a:buChar char="•"/>
            </a:pPr>
            <a:r>
              <a:rPr b="0" i="0" lang="en-US" sz="2900" u="none" cap="none" strike="noStrike">
                <a:solidFill>
                  <a:srgbClr val="002060"/>
                </a:solidFill>
                <a:latin typeface="Calibri"/>
                <a:ea typeface="Calibri"/>
                <a:cs typeface="Calibri"/>
                <a:sym typeface="Calibri"/>
              </a:rPr>
              <a:t>Over the phone, have Member Representative and Member together during the interview or on another line.</a:t>
            </a:r>
            <a:endParaRPr b="0" i="0" sz="25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2900"/>
              <a:buFont typeface="Arial"/>
              <a:buNone/>
            </a:pPr>
            <a:r>
              <a:t/>
            </a:r>
            <a:endParaRPr b="0" i="0" sz="2900" u="none" cap="none" strike="noStrike">
              <a:solidFill>
                <a:srgbClr val="002060"/>
              </a:solidFill>
              <a:latin typeface="Calibri"/>
              <a:ea typeface="Calibri"/>
              <a:cs typeface="Calibri"/>
              <a:sym typeface="Calibri"/>
            </a:endParaRPr>
          </a:p>
          <a:p>
            <a:pPr indent="-285750" lvl="0" marL="285750" marR="0" rtl="0" algn="l">
              <a:lnSpc>
                <a:spcPct val="100000"/>
              </a:lnSpc>
              <a:spcBef>
                <a:spcPts val="0"/>
              </a:spcBef>
              <a:spcAft>
                <a:spcPts val="0"/>
              </a:spcAft>
              <a:buClr>
                <a:srgbClr val="002060"/>
              </a:buClr>
              <a:buSzPts val="2900"/>
              <a:buFont typeface="Arial"/>
              <a:buChar char="•"/>
            </a:pPr>
            <a:r>
              <a:rPr b="0" i="0" lang="en-US" sz="2900" u="none" cap="none" strike="noStrike">
                <a:solidFill>
                  <a:srgbClr val="002060"/>
                </a:solidFill>
                <a:latin typeface="Calibri"/>
                <a:ea typeface="Calibri"/>
                <a:cs typeface="Calibri"/>
                <a:sym typeface="Calibri"/>
              </a:rPr>
              <a:t>In person, have Member Representative attend with the Member.</a:t>
            </a:r>
            <a:endParaRPr b="0" i="0" sz="25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2900"/>
              <a:buFont typeface="Arial"/>
              <a:buNone/>
            </a:pPr>
            <a:r>
              <a:t/>
            </a:r>
            <a:endParaRPr b="0" i="0" sz="2900" u="none" cap="none" strike="noStrike">
              <a:solidFill>
                <a:srgbClr val="002060"/>
              </a:solidFill>
              <a:latin typeface="Calibri"/>
              <a:ea typeface="Calibri"/>
              <a:cs typeface="Calibri"/>
              <a:sym typeface="Calibri"/>
            </a:endParaRPr>
          </a:p>
          <a:p>
            <a:pPr indent="-285750" lvl="0" marL="285750" marR="0" rtl="0" algn="l">
              <a:lnSpc>
                <a:spcPct val="100000"/>
              </a:lnSpc>
              <a:spcBef>
                <a:spcPts val="0"/>
              </a:spcBef>
              <a:spcAft>
                <a:spcPts val="0"/>
              </a:spcAft>
              <a:buClr>
                <a:srgbClr val="002060"/>
              </a:buClr>
              <a:buSzPts val="2900"/>
              <a:buFont typeface="Arial"/>
              <a:buChar char="•"/>
            </a:pPr>
            <a:r>
              <a:rPr b="0" i="0" lang="en-US" sz="2900" u="none" cap="none" strike="noStrike">
                <a:solidFill>
                  <a:srgbClr val="002060"/>
                </a:solidFill>
                <a:latin typeface="Calibri"/>
                <a:ea typeface="Calibri"/>
                <a:cs typeface="Calibri"/>
                <a:sym typeface="Calibri"/>
              </a:rPr>
              <a:t>Advise Member not to be interviewed alone or answer questions on the phone without a witness.</a:t>
            </a:r>
            <a:endParaRPr b="0" i="0" sz="25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2900"/>
              <a:buFont typeface="Arial"/>
              <a:buNone/>
            </a:pPr>
            <a:r>
              <a:t/>
            </a:r>
            <a:endParaRPr b="0" i="0" sz="2900" u="none" cap="none" strike="noStrike">
              <a:solidFill>
                <a:srgbClr val="002060"/>
              </a:solidFill>
              <a:latin typeface="Calibri"/>
              <a:ea typeface="Calibri"/>
              <a:cs typeface="Calibri"/>
              <a:sym typeface="Calibri"/>
            </a:endParaRPr>
          </a:p>
          <a:p>
            <a:pPr indent="-285750" lvl="0" marL="285750" marR="0" rtl="0" algn="l">
              <a:lnSpc>
                <a:spcPct val="100000"/>
              </a:lnSpc>
              <a:spcBef>
                <a:spcPts val="0"/>
              </a:spcBef>
              <a:spcAft>
                <a:spcPts val="0"/>
              </a:spcAft>
              <a:buClr>
                <a:srgbClr val="002060"/>
              </a:buClr>
              <a:buSzPts val="2900"/>
              <a:buFont typeface="Arial"/>
              <a:buChar char="•"/>
            </a:pPr>
            <a:r>
              <a:rPr b="0" i="0" lang="en-US" sz="2900" u="none" cap="none" strike="noStrike">
                <a:solidFill>
                  <a:srgbClr val="002060"/>
                </a:solidFill>
                <a:latin typeface="Calibri"/>
                <a:ea typeface="Calibri"/>
                <a:cs typeface="Calibri"/>
                <a:sym typeface="Calibri"/>
              </a:rPr>
              <a:t>Inform Member to not let disciplining manage talk him/her into attending the meeting alone.  I.E.: “I just want to ask a few questions.”</a:t>
            </a:r>
            <a:endParaRPr b="0" i="0" sz="25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lank">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